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7"/>
  </p:notesMasterIdLst>
  <p:sldIdLst>
    <p:sldId id="256" r:id="rId2"/>
    <p:sldId id="257" r:id="rId3"/>
    <p:sldId id="260" r:id="rId4"/>
    <p:sldId id="261" r:id="rId5"/>
    <p:sldId id="262" r:id="rId6"/>
    <p:sldId id="263" r:id="rId7"/>
    <p:sldId id="265" r:id="rId8"/>
    <p:sldId id="267" r:id="rId9"/>
    <p:sldId id="269" r:id="rId10"/>
    <p:sldId id="270" r:id="rId11"/>
    <p:sldId id="272" r:id="rId12"/>
    <p:sldId id="275" r:id="rId13"/>
    <p:sldId id="277" r:id="rId14"/>
    <p:sldId id="278" r:id="rId15"/>
    <p:sldId id="280"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3" d="100"/>
          <a:sy n="43" d="100"/>
        </p:scale>
        <p:origin x="1290"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6874795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2355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5492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4536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3720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6294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998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6863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8970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761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1915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244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452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1768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7048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4505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1"/>
              </a:buClr>
              <a:buSzPct val="100000"/>
              <a:buFont typeface="Arial"/>
              <a:buChar char="●"/>
              <a:defRPr sz="1800">
                <a:solidFill>
                  <a:schemeClr val="dk1"/>
                </a:solidFill>
              </a:defRPr>
            </a:lvl1pPr>
            <a:lvl2pPr algn="ctr" rtl="0">
              <a:lnSpc>
                <a:spcPct val="100000"/>
              </a:lnSpc>
              <a:spcBef>
                <a:spcPts val="0"/>
              </a:spcBef>
              <a:spcAft>
                <a:spcPts val="0"/>
              </a:spcAft>
              <a:buClr>
                <a:schemeClr val="dk1"/>
              </a:buClr>
              <a:buSzPct val="100000"/>
              <a:buFont typeface="Courier New"/>
              <a:buChar char="o"/>
              <a:defRPr sz="1800">
                <a:solidFill>
                  <a:schemeClr val="dk1"/>
                </a:solidFill>
              </a:defRPr>
            </a:lvl2pPr>
            <a:lvl3pPr algn="ctr" rtl="0">
              <a:lnSpc>
                <a:spcPct val="100000"/>
              </a:lnSpc>
              <a:spcBef>
                <a:spcPts val="0"/>
              </a:spcBef>
              <a:spcAft>
                <a:spcPts val="0"/>
              </a:spcAft>
              <a:buClr>
                <a:schemeClr val="dk1"/>
              </a:buClr>
              <a:buSzPct val="100000"/>
              <a:buFont typeface="Wingdings"/>
              <a:buChar char="§"/>
              <a:defRPr sz="1800">
                <a:solidFill>
                  <a:schemeClr val="dk1"/>
                </a:solidFill>
              </a:defRPr>
            </a:lvl3pPr>
            <a:lvl4pPr algn="ctr" rtl="0">
              <a:lnSpc>
                <a:spcPct val="100000"/>
              </a:lnSpc>
              <a:spcBef>
                <a:spcPts val="0"/>
              </a:spcBef>
              <a:spcAft>
                <a:spcPts val="0"/>
              </a:spcAft>
              <a:buClr>
                <a:schemeClr val="dk1"/>
              </a:buClr>
              <a:buSzPct val="100000"/>
              <a:buFont typeface="Arial"/>
              <a:buChar char="●"/>
              <a:defRPr sz="1800">
                <a:solidFill>
                  <a:schemeClr val="dk1"/>
                </a:solidFill>
              </a:defRPr>
            </a:lvl4pPr>
            <a:lvl5pPr algn="ctr" rtl="0">
              <a:lnSpc>
                <a:spcPct val="100000"/>
              </a:lnSpc>
              <a:spcBef>
                <a:spcPts val="0"/>
              </a:spcBef>
              <a:spcAft>
                <a:spcPts val="0"/>
              </a:spcAft>
              <a:buClr>
                <a:schemeClr val="dk1"/>
              </a:buClr>
              <a:buSzPct val="100000"/>
              <a:buFont typeface="Courier New"/>
              <a:buChar char="o"/>
              <a:defRPr sz="1800">
                <a:solidFill>
                  <a:schemeClr val="dk1"/>
                </a:solidFill>
              </a:defRPr>
            </a:lvl5pPr>
            <a:lvl6pPr algn="ctr" rtl="0">
              <a:lnSpc>
                <a:spcPct val="100000"/>
              </a:lnSpc>
              <a:spcBef>
                <a:spcPts val="0"/>
              </a:spcBef>
              <a:spcAft>
                <a:spcPts val="0"/>
              </a:spcAft>
              <a:buClr>
                <a:schemeClr val="dk1"/>
              </a:buClr>
              <a:buSzPct val="100000"/>
              <a:buFont typeface="Wingdings"/>
              <a:buChar char="§"/>
              <a:defRPr sz="1800">
                <a:solidFill>
                  <a:schemeClr val="dk1"/>
                </a:solidFill>
              </a:defRPr>
            </a:lvl6pPr>
            <a:lvl7pPr algn="ctr" rtl="0">
              <a:lnSpc>
                <a:spcPct val="100000"/>
              </a:lnSpc>
              <a:spcBef>
                <a:spcPts val="0"/>
              </a:spcBef>
              <a:spcAft>
                <a:spcPts val="0"/>
              </a:spcAft>
              <a:buClr>
                <a:schemeClr val="dk1"/>
              </a:buClr>
              <a:buSzPct val="100000"/>
              <a:buFont typeface="Arial"/>
              <a:buChar char="●"/>
              <a:defRPr sz="1800">
                <a:solidFill>
                  <a:schemeClr val="dk1"/>
                </a:solidFill>
              </a:defRPr>
            </a:lvl7pPr>
            <a:lvl8pPr algn="ctr" rtl="0">
              <a:lnSpc>
                <a:spcPct val="100000"/>
              </a:lnSpc>
              <a:spcBef>
                <a:spcPts val="0"/>
              </a:spcBef>
              <a:spcAft>
                <a:spcPts val="0"/>
              </a:spcAft>
              <a:buClr>
                <a:schemeClr val="dk1"/>
              </a:buClr>
              <a:buSzPct val="100000"/>
              <a:buFont typeface="Courier New"/>
              <a:buChar char="o"/>
              <a:defRPr sz="1800">
                <a:solidFill>
                  <a:schemeClr val="dk1"/>
                </a:solidFill>
              </a:defRPr>
            </a:lvl8pPr>
            <a:lvl9pPr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_1">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81000" y="4572000"/>
            <a:ext cx="7772400" cy="1470000"/>
          </a:xfrm>
          <a:prstGeom prst="rect">
            <a:avLst/>
          </a:prstGeom>
          <a:noFill/>
          <a:ln>
            <a:noFill/>
          </a:ln>
        </p:spPr>
        <p:txBody>
          <a:bodyPr lIns="91425" tIns="91425" rIns="91425" bIns="91425" anchor="ctr" anchorCtr="0"/>
          <a:lstStyle>
            <a:lvl1pPr marL="0" marR="0" indent="0" algn="l" rtl="0">
              <a:spcBef>
                <a:spcPts val="0"/>
              </a:spcBef>
              <a:spcAft>
                <a:spcPts val="0"/>
              </a:spcAft>
              <a:defRPr sz="4800" b="0" i="0" u="none" strike="noStrike" cap="none" baseline="0">
                <a:solidFill>
                  <a:schemeClr val="dk1"/>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title" idx="2"/>
          </p:nvPr>
        </p:nvSpPr>
        <p:spPr>
          <a:xfrm>
            <a:off x="457200" y="762000"/>
            <a:ext cx="8229600" cy="807900"/>
          </a:xfrm>
          <a:prstGeom prst="rect">
            <a:avLst/>
          </a:prstGeom>
          <a:noFill/>
          <a:ln>
            <a:noFill/>
          </a:ln>
        </p:spPr>
        <p:txBody>
          <a:bodyPr lIns="91425" tIns="91425" rIns="91425" bIns="91425" anchor="ctr" anchorCtr="0"/>
          <a:lstStyle>
            <a:lvl1pPr algn="l" rtl="0">
              <a:spcBef>
                <a:spcPts val="0"/>
              </a:spcBef>
              <a:spcAft>
                <a:spcPts val="0"/>
              </a:spcAft>
              <a:defRPr sz="3200">
                <a:solidFill>
                  <a:schemeClr val="dk1"/>
                </a:solidFill>
                <a:latin typeface="Calibri"/>
                <a:ea typeface="Calibri"/>
                <a:cs typeface="Calibri"/>
                <a:sym typeface="Calibri"/>
              </a:defRPr>
            </a:lvl1pPr>
            <a:lvl2pPr algn="l" rtl="0">
              <a:spcBef>
                <a:spcPts val="0"/>
              </a:spcBef>
              <a:spcAft>
                <a:spcPts val="0"/>
              </a:spcAft>
              <a:defRPr sz="3200">
                <a:solidFill>
                  <a:schemeClr val="dk1"/>
                </a:solidFill>
                <a:latin typeface="Calibri"/>
                <a:ea typeface="Calibri"/>
                <a:cs typeface="Calibri"/>
                <a:sym typeface="Calibri"/>
              </a:defRPr>
            </a:lvl2pPr>
            <a:lvl3pPr algn="l" rtl="0">
              <a:spcBef>
                <a:spcPts val="0"/>
              </a:spcBef>
              <a:spcAft>
                <a:spcPts val="0"/>
              </a:spcAft>
              <a:defRPr sz="3200">
                <a:solidFill>
                  <a:schemeClr val="dk1"/>
                </a:solidFill>
                <a:latin typeface="Calibri"/>
                <a:ea typeface="Calibri"/>
                <a:cs typeface="Calibri"/>
                <a:sym typeface="Calibri"/>
              </a:defRPr>
            </a:lvl3pPr>
            <a:lvl4pPr algn="l" rtl="0">
              <a:spcBef>
                <a:spcPts val="0"/>
              </a:spcBef>
              <a:spcAft>
                <a:spcPts val="0"/>
              </a:spcAft>
              <a:defRPr sz="3200">
                <a:solidFill>
                  <a:schemeClr val="dk1"/>
                </a:solidFill>
                <a:latin typeface="Calibri"/>
                <a:ea typeface="Calibri"/>
                <a:cs typeface="Calibri"/>
                <a:sym typeface="Calibri"/>
              </a:defRPr>
            </a:lvl4pPr>
            <a:lvl5pPr algn="l" rtl="0">
              <a:spcBef>
                <a:spcPts val="0"/>
              </a:spcBef>
              <a:spcAft>
                <a:spcPts val="0"/>
              </a:spcAft>
              <a:defRPr sz="32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360"/>
              </a:spcBef>
              <a:spcAft>
                <a:spcPts val="0"/>
              </a:spcAft>
              <a:defRPr>
                <a:solidFill>
                  <a:schemeClr val="dk1"/>
                </a:solidFill>
                <a:latin typeface="Calibri"/>
                <a:ea typeface="Calibri"/>
                <a:cs typeface="Calibri"/>
                <a:sym typeface="Calibri"/>
              </a:defRPr>
            </a:lvl1pPr>
            <a:lvl2pPr marL="742950" indent="-285750" algn="l" rtl="0">
              <a:spcBef>
                <a:spcPts val="360"/>
              </a:spcBef>
              <a:spcAft>
                <a:spcPts val="0"/>
              </a:spcAft>
              <a:defRPr>
                <a:solidFill>
                  <a:schemeClr val="dk1"/>
                </a:solidFill>
                <a:latin typeface="Calibri"/>
                <a:ea typeface="Calibri"/>
                <a:cs typeface="Calibri"/>
                <a:sym typeface="Calibri"/>
              </a:defRPr>
            </a:lvl2pPr>
            <a:lvl3pPr marL="1143000"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3pPr>
            <a:lvl4pPr marL="1600200"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4pPr>
            <a:lvl5pPr marL="2057400"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200" b="0" i="0" u="none" strike="noStrike" cap="none" baseline="0">
              <a:solidFill>
                <a:srgbClr val="898989"/>
              </a:solidFill>
              <a:latin typeface="Calibri"/>
              <a:ea typeface="Calibri"/>
              <a:cs typeface="Calibri"/>
              <a:sym typeface="Calibri"/>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lgn="l" rtl="0">
              <a:spcBef>
                <a:spcPts val="600"/>
              </a:spcBef>
              <a:buClr>
                <a:srgbClr val="000000"/>
              </a:buClr>
              <a:buSzPct val="100000"/>
              <a:buFont typeface="Arial"/>
              <a:buChar char="●"/>
              <a:defRPr sz="3000" b="0" i="0" u="none" strike="noStrike" cap="none" baseline="0">
                <a:solidFill>
                  <a:srgbClr val="000000"/>
                </a:solidFill>
                <a:latin typeface="Arial"/>
                <a:ea typeface="Arial"/>
                <a:cs typeface="Arial"/>
                <a:sym typeface="Arial"/>
              </a:defRPr>
            </a:lvl1pPr>
            <a:lvl2pPr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algn="l" rtl="0">
              <a:spcBef>
                <a:spcPts val="360"/>
              </a:spcBef>
              <a:buClr>
                <a:srgbClr val="000000"/>
              </a:buClr>
              <a:buSzPct val="100000"/>
              <a:buFont typeface="Arial"/>
              <a:buChar char="●"/>
              <a:defRPr sz="1800" b="0" i="0" u="none" strike="noStrike" cap="none" baseline="0">
                <a:solidFill>
                  <a:srgbClr val="000000"/>
                </a:solidFill>
                <a:latin typeface="Arial"/>
                <a:ea typeface="Arial"/>
                <a:cs typeface="Arial"/>
                <a:sym typeface="Arial"/>
              </a:defRPr>
            </a:lvl4pPr>
            <a:lvl5pPr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algn="l" rtl="0">
              <a:spcBef>
                <a:spcPts val="360"/>
              </a:spcBef>
              <a:buClr>
                <a:srgbClr val="000000"/>
              </a:buClr>
              <a:buSzPct val="100000"/>
              <a:buFont typeface="Arial"/>
              <a:buChar char="●"/>
              <a:defRPr sz="1800" b="0" i="0" u="none" strike="noStrike" cap="none" baseline="0">
                <a:solidFill>
                  <a:srgbClr val="000000"/>
                </a:solidFill>
                <a:latin typeface="Arial"/>
                <a:ea typeface="Arial"/>
                <a:cs typeface="Arial"/>
                <a:sym typeface="Arial"/>
              </a:defRPr>
            </a:lvl7pPr>
            <a:lvl8pPr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32"/>
        <p:cNvGrpSpPr/>
        <p:nvPr/>
      </p:nvGrpSpPr>
      <p:grpSpPr>
        <a:xfrm>
          <a:off x="0" y="0"/>
          <a:ext cx="0" cy="0"/>
          <a:chOff x="0" y="0"/>
          <a:chExt cx="0" cy="0"/>
        </a:xfrm>
      </p:grpSpPr>
      <p:sp>
        <p:nvSpPr>
          <p:cNvPr id="34" name="Shape 34"/>
          <p:cNvSpPr txBox="1">
            <a:spLocks noGrp="1"/>
          </p:cNvSpPr>
          <p:nvPr>
            <p:ph type="ctrTitle"/>
          </p:nvPr>
        </p:nvSpPr>
        <p:spPr>
          <a:xfrm>
            <a:off x="381000" y="4572000"/>
            <a:ext cx="7772400" cy="1470024"/>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4800" b="0" i="0" u="none" strike="noStrike" cap="none" baseline="0">
                <a:solidFill>
                  <a:schemeClr val="dk1"/>
                </a:solidFill>
                <a:latin typeface="Arial"/>
                <a:ea typeface="Arial"/>
                <a:cs typeface="Arial"/>
                <a:sym typeface="Arial"/>
              </a:rPr>
              <a:t>NICHES </a:t>
            </a:r>
            <a:br>
              <a:rPr lang="en-US" sz="4800" b="0" i="0" u="none" strike="noStrike" cap="none" baseline="0">
                <a:solidFill>
                  <a:schemeClr val="dk1"/>
                </a:solidFill>
                <a:latin typeface="Arial"/>
                <a:ea typeface="Arial"/>
                <a:cs typeface="Arial"/>
                <a:sym typeface="Arial"/>
              </a:rPr>
            </a:br>
            <a:r>
              <a:rPr lang="en-US" sz="4800" b="0" i="0" u="none" strike="noStrike" cap="none" baseline="0">
                <a:solidFill>
                  <a:schemeClr val="dk1"/>
                </a:solidFill>
                <a:latin typeface="Arial"/>
                <a:ea typeface="Arial"/>
                <a:cs typeface="Arial"/>
                <a:sym typeface="Arial"/>
              </a:rPr>
              <a:t>AND </a:t>
            </a:r>
            <a:br>
              <a:rPr lang="en-US" sz="4800" b="0" i="0" u="none" strike="noStrike" cap="none" baseline="0">
                <a:solidFill>
                  <a:schemeClr val="dk1"/>
                </a:solidFill>
                <a:latin typeface="Arial"/>
                <a:ea typeface="Arial"/>
                <a:cs typeface="Arial"/>
                <a:sym typeface="Arial"/>
              </a:rPr>
            </a:br>
            <a:r>
              <a:rPr lang="en-US" sz="4800" b="0" i="0" u="none" strike="noStrike" cap="none" baseline="0">
                <a:solidFill>
                  <a:schemeClr val="dk1"/>
                </a:solidFill>
                <a:latin typeface="Arial"/>
                <a:ea typeface="Arial"/>
                <a:cs typeface="Arial"/>
                <a:sym typeface="Arial"/>
              </a:rPr>
              <a:t>COMMUNITY INTERACTIONS</a:t>
            </a:r>
          </a:p>
        </p:txBody>
      </p:sp>
      <p:pic>
        <p:nvPicPr>
          <p:cNvPr id="2" name="Picture 1" descr="200235995-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091" y="1521291"/>
            <a:ext cx="3121152" cy="3121152"/>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The Competitive Exclusion Principle  </a:t>
            </a:r>
          </a:p>
        </p:txBody>
      </p:sp>
      <p:sp>
        <p:nvSpPr>
          <p:cNvPr id="126" name="Shape 12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1800" b="0" i="0" u="none" strike="noStrike" cap="none" baseline="0">
                <a:solidFill>
                  <a:srgbClr val="000000"/>
                </a:solidFill>
                <a:latin typeface="Arial"/>
                <a:ea typeface="Arial"/>
                <a:cs typeface="Arial"/>
                <a:sym typeface="Arial"/>
              </a:rPr>
              <a:t>	</a:t>
            </a:r>
            <a:r>
              <a:rPr lang="en-US" sz="2400" b="0" i="0" u="none" strike="noStrike" cap="none" baseline="0">
                <a:solidFill>
                  <a:srgbClr val="000000"/>
                </a:solidFill>
                <a:latin typeface="Arial"/>
                <a:ea typeface="Arial"/>
                <a:cs typeface="Arial"/>
                <a:sym typeface="Arial"/>
              </a:rPr>
              <a:t>The </a:t>
            </a:r>
            <a:r>
              <a:rPr lang="en-US" sz="2400" b="1" i="0" u="none" strike="noStrike" cap="none" baseline="0">
                <a:solidFill>
                  <a:srgbClr val="000000"/>
                </a:solidFill>
                <a:latin typeface="Arial"/>
                <a:ea typeface="Arial"/>
                <a:cs typeface="Arial"/>
                <a:sym typeface="Arial"/>
              </a:rPr>
              <a:t>competitive exclusion principle </a:t>
            </a:r>
            <a:r>
              <a:rPr lang="en-US" sz="2400" b="0" i="0" u="none" strike="noStrike" cap="none" baseline="0">
                <a:solidFill>
                  <a:srgbClr val="000000"/>
                </a:solidFill>
                <a:latin typeface="Arial"/>
                <a:ea typeface="Arial"/>
                <a:cs typeface="Arial"/>
                <a:sym typeface="Arial"/>
              </a:rPr>
              <a:t>states that no two species can occupy exactly the same niche in exactly the same habitat at exactly the same time. </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If two species attempt to occupy the same niche, one species will be better at competing for limited resources and will eventually exclude the other species. </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As a result of competitive exclusion, natural communities rarely have niches that overlap significantly</a:t>
            </a:r>
            <a:r>
              <a:rPr lang="en-US" sz="1800" b="0" i="0" u="none" strike="noStrike" cap="none" baseline="0">
                <a:solidFill>
                  <a:srgbClr val="000000"/>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52400" y="118533"/>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Predator-Prey Relationships  </a:t>
            </a:r>
          </a:p>
        </p:txBody>
      </p:sp>
      <p:sp>
        <p:nvSpPr>
          <p:cNvPr id="140" name="Shape 140"/>
          <p:cNvSpPr txBox="1">
            <a:spLocks noGrp="1"/>
          </p:cNvSpPr>
          <p:nvPr>
            <p:ph type="body" idx="1"/>
          </p:nvPr>
        </p:nvSpPr>
        <p:spPr>
          <a:xfrm>
            <a:off x="287867" y="918103"/>
            <a:ext cx="8229600"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2400" b="0" i="0" u="none" strike="noStrike" cap="none" baseline="0" dirty="0">
                <a:solidFill>
                  <a:srgbClr val="000000"/>
                </a:solidFill>
                <a:latin typeface="Arial"/>
                <a:ea typeface="Arial"/>
                <a:cs typeface="Arial"/>
                <a:sym typeface="Arial"/>
              </a:rPr>
              <a:t>	</a:t>
            </a:r>
            <a:r>
              <a:rPr lang="en-US" b="0" i="0" u="none" strike="noStrike" cap="none" baseline="0" dirty="0">
                <a:solidFill>
                  <a:srgbClr val="000000"/>
                </a:solidFill>
                <a:sym typeface="Arial"/>
              </a:rPr>
              <a:t>An interaction in which one animal (the predator) captures and feeds on another animal (the prey) is called </a:t>
            </a:r>
            <a:r>
              <a:rPr lang="en-US" b="1" i="0" u="none" strike="noStrike" cap="none" baseline="0" dirty="0">
                <a:solidFill>
                  <a:srgbClr val="000000"/>
                </a:solidFill>
                <a:sym typeface="Arial"/>
              </a:rPr>
              <a:t>predation.</a:t>
            </a:r>
          </a:p>
          <a:p>
            <a:pPr marL="0" marR="0" lvl="0" indent="0" algn="l" rtl="0">
              <a:spcBef>
                <a:spcPts val="400"/>
              </a:spcBef>
              <a:spcAft>
                <a:spcPts val="0"/>
              </a:spcAft>
              <a:buClr>
                <a:srgbClr val="888888"/>
              </a:buClr>
              <a:buFont typeface="Calibri"/>
              <a:buNone/>
            </a:pPr>
            <a:endParaRPr sz="18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b="0" i="0" u="none" strike="noStrike" cap="none" baseline="0" dirty="0">
                <a:solidFill>
                  <a:srgbClr val="000000"/>
                </a:solidFill>
                <a:sym typeface="Arial"/>
              </a:rPr>
              <a:t>	Predators can affect the size of prey populations in a community and determine the places prey can live and feed.</a:t>
            </a:r>
          </a:p>
          <a:p>
            <a:pPr marL="0" marR="0" lvl="0" indent="0" algn="l" rtl="0">
              <a:spcBef>
                <a:spcPts val="400"/>
              </a:spcBef>
              <a:spcAft>
                <a:spcPts val="0"/>
              </a:spcAft>
              <a:buClr>
                <a:srgbClr val="888888"/>
              </a:buClr>
              <a:buFont typeface="Calibri"/>
              <a:buNone/>
            </a:pPr>
            <a:endParaRPr sz="18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b="0" i="0" u="none" strike="noStrike" cap="none" baseline="0" dirty="0">
                <a:solidFill>
                  <a:srgbClr val="000000"/>
                </a:solidFill>
                <a:sym typeface="Arial"/>
              </a:rPr>
              <a:t>	Birds of prey, for example, can play an important role in regulating the population sizes of mice, voles, and other small mammals</a:t>
            </a:r>
            <a:r>
              <a:rPr lang="en-US" b="0" i="0" u="none" strike="noStrike" cap="none" baseline="0" dirty="0" smtClean="0">
                <a:solidFill>
                  <a:srgbClr val="000000"/>
                </a:solidFill>
                <a:sym typeface="Arial"/>
              </a:rPr>
              <a:t>.</a:t>
            </a:r>
          </a:p>
          <a:p>
            <a:pPr marL="457200" marR="0" lvl="1" indent="0" algn="l" rtl="0">
              <a:spcBef>
                <a:spcPts val="480"/>
              </a:spcBef>
              <a:spcAft>
                <a:spcPts val="0"/>
              </a:spcAft>
              <a:buClr>
                <a:srgbClr val="888888"/>
              </a:buClr>
              <a:buSzPct val="25000"/>
              <a:buFont typeface="Arial"/>
              <a:buNone/>
            </a:pPr>
            <a:endParaRPr lang="en-US" dirty="0">
              <a:solidFill>
                <a:srgbClr val="000000"/>
              </a:solidFill>
            </a:endParaRPr>
          </a:p>
          <a:p>
            <a:pPr lvl="1">
              <a:spcBef>
                <a:spcPts val="480"/>
              </a:spcBef>
              <a:buSzPct val="25000"/>
            </a:pPr>
            <a:endParaRPr lang="en-US" dirty="0" smtClean="0">
              <a:solidFill>
                <a:srgbClr val="000000"/>
              </a:solidFill>
            </a:endParaRPr>
          </a:p>
          <a:p>
            <a:pPr lvl="1">
              <a:spcBef>
                <a:spcPts val="480"/>
              </a:spcBef>
              <a:buSzPct val="25000"/>
            </a:pPr>
            <a:r>
              <a:rPr lang="en-US" b="1" dirty="0" smtClean="0">
                <a:solidFill>
                  <a:srgbClr val="000000"/>
                </a:solidFill>
              </a:rPr>
              <a:t>This </a:t>
            </a:r>
            <a:r>
              <a:rPr lang="en-US" b="1" dirty="0">
                <a:solidFill>
                  <a:srgbClr val="000000"/>
                </a:solidFill>
              </a:rPr>
              <a:t>graph </a:t>
            </a:r>
            <a:r>
              <a:rPr lang="en-US" b="1" dirty="0" smtClean="0">
                <a:solidFill>
                  <a:srgbClr val="000000"/>
                </a:solidFill>
              </a:rPr>
              <a:t>below shows </a:t>
            </a:r>
            <a:r>
              <a:rPr lang="en-US" b="1" dirty="0">
                <a:solidFill>
                  <a:srgbClr val="000000"/>
                </a:solidFill>
              </a:rPr>
              <a:t>an idealized computer model of changes in predator and prey populations over time. </a:t>
            </a:r>
          </a:p>
          <a:p>
            <a:pPr marL="457200" marR="0" lvl="1" indent="0" algn="l" rtl="0">
              <a:spcBef>
                <a:spcPts val="480"/>
              </a:spcBef>
              <a:spcAft>
                <a:spcPts val="0"/>
              </a:spcAft>
              <a:buClr>
                <a:srgbClr val="888888"/>
              </a:buClr>
              <a:buSzPct val="25000"/>
              <a:buFont typeface="Arial"/>
              <a:buNone/>
            </a:pPr>
            <a:endParaRPr lang="en-US" b="0" i="0" u="none" strike="noStrike" cap="none" baseline="0" dirty="0">
              <a:solidFill>
                <a:srgbClr val="000000"/>
              </a:solidFill>
              <a:sym typeface="Arial"/>
            </a:endParaRPr>
          </a:p>
        </p:txBody>
      </p:sp>
      <p:pic>
        <p:nvPicPr>
          <p:cNvPr id="4" name="Shape 147"/>
          <p:cNvPicPr preferRelativeResize="0"/>
          <p:nvPr/>
        </p:nvPicPr>
        <p:blipFill>
          <a:blip r:embed="rId3">
            <a:alphaModFix/>
          </a:blip>
          <a:stretch>
            <a:fillRect/>
          </a:stretch>
        </p:blipFill>
        <p:spPr>
          <a:xfrm>
            <a:off x="541868" y="4961468"/>
            <a:ext cx="7975599" cy="164253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357981"/>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smtClean="0">
                <a:solidFill>
                  <a:srgbClr val="FFFFFF"/>
                </a:solidFill>
                <a:latin typeface="Arial"/>
                <a:ea typeface="Arial"/>
                <a:cs typeface="Arial"/>
                <a:sym typeface="Arial"/>
              </a:rPr>
              <a:t>Symbiosis</a:t>
            </a:r>
            <a:endParaRPr lang="en-US" sz="3200" b="1" i="0" u="none" strike="noStrike" cap="small" baseline="0" dirty="0">
              <a:solidFill>
                <a:srgbClr val="FFFFFF"/>
              </a:solidFill>
              <a:latin typeface="Arial"/>
              <a:ea typeface="Arial"/>
              <a:cs typeface="Arial"/>
              <a:sym typeface="Arial"/>
            </a:endParaRPr>
          </a:p>
        </p:txBody>
      </p:sp>
      <p:sp>
        <p:nvSpPr>
          <p:cNvPr id="160" name="Shape 160"/>
          <p:cNvSpPr txBox="1">
            <a:spLocks noGrp="1"/>
          </p:cNvSpPr>
          <p:nvPr>
            <p:ph type="body" idx="1"/>
          </p:nvPr>
        </p:nvSpPr>
        <p:spPr>
          <a:xfrm>
            <a:off x="152400" y="1174485"/>
            <a:ext cx="8534399" cy="4525961"/>
          </a:xfrm>
          <a:prstGeom prst="rect">
            <a:avLst/>
          </a:prstGeom>
          <a:noFill/>
          <a:ln>
            <a:noFill/>
          </a:ln>
        </p:spPr>
        <p:txBody>
          <a:bodyPr lIns="91425" tIns="45700" rIns="91425" bIns="45700" anchor="t" anchorCtr="0">
            <a:noAutofit/>
          </a:bodyPr>
          <a:lstStyle/>
          <a:p>
            <a:pPr lvl="1">
              <a:spcBef>
                <a:spcPts val="560"/>
              </a:spcBef>
              <a:buSzPct val="25000"/>
            </a:pPr>
            <a:r>
              <a:rPr lang="en-US" sz="2800" b="0" i="0" u="none" strike="noStrike" cap="none" baseline="0" dirty="0">
                <a:solidFill>
                  <a:srgbClr val="000000"/>
                </a:solidFill>
                <a:latin typeface="Arial"/>
                <a:ea typeface="Arial"/>
                <a:cs typeface="Arial"/>
                <a:sym typeface="Arial"/>
              </a:rPr>
              <a:t> 	</a:t>
            </a:r>
            <a:r>
              <a:rPr lang="en-US" sz="2400" u="sng" dirty="0">
                <a:solidFill>
                  <a:srgbClr val="000000"/>
                </a:solidFill>
              </a:rPr>
              <a:t>Any relationship in which one species lives on, in, or near another species and affects its survival is called </a:t>
            </a:r>
            <a:r>
              <a:rPr lang="en-US" sz="2400" b="1" u="sng" dirty="0">
                <a:solidFill>
                  <a:srgbClr val="000000"/>
                </a:solidFill>
              </a:rPr>
              <a:t>symbiosis</a:t>
            </a:r>
            <a:r>
              <a:rPr lang="en-US" sz="2400" u="sng" dirty="0">
                <a:solidFill>
                  <a:srgbClr val="000000"/>
                </a:solidFill>
              </a:rPr>
              <a:t>, which means “living together.”</a:t>
            </a:r>
            <a:endParaRPr lang="en-US" sz="2400" b="0" i="0" u="sng" strike="noStrike" cap="none" baseline="0" dirty="0" smtClean="0">
              <a:solidFill>
                <a:srgbClr val="000000"/>
              </a:solidFill>
              <a:sym typeface="Arial"/>
            </a:endParaRPr>
          </a:p>
          <a:p>
            <a:pPr marL="457200" marR="0" lvl="1" indent="0" algn="l" rtl="0">
              <a:spcBef>
                <a:spcPts val="560"/>
              </a:spcBef>
              <a:spcAft>
                <a:spcPts val="0"/>
              </a:spcAft>
              <a:buClr>
                <a:srgbClr val="888888"/>
              </a:buClr>
              <a:buSzPct val="25000"/>
              <a:buFont typeface="Arial"/>
              <a:buNone/>
            </a:pPr>
            <a:endParaRPr lang="en-US" sz="2800" dirty="0">
              <a:solidFill>
                <a:srgbClr val="000000"/>
              </a:solidFill>
            </a:endParaRPr>
          </a:p>
          <a:p>
            <a:pPr marL="457200" marR="0" lvl="1" indent="0" algn="l" rtl="0">
              <a:spcBef>
                <a:spcPts val="560"/>
              </a:spcBef>
              <a:spcAft>
                <a:spcPts val="0"/>
              </a:spcAft>
              <a:buClr>
                <a:srgbClr val="888888"/>
              </a:buClr>
              <a:buSzPct val="25000"/>
              <a:buFont typeface="Arial"/>
              <a:buNone/>
            </a:pPr>
            <a:r>
              <a:rPr lang="en-US" sz="2800" b="0" i="0" u="none" strike="noStrike" cap="none" baseline="0" dirty="0" smtClean="0">
                <a:solidFill>
                  <a:srgbClr val="000000"/>
                </a:solidFill>
                <a:latin typeface="Arial"/>
                <a:ea typeface="Arial"/>
                <a:cs typeface="Arial"/>
                <a:sym typeface="Arial"/>
              </a:rPr>
              <a:t>What </a:t>
            </a:r>
            <a:r>
              <a:rPr lang="en-US" sz="2800" b="0" i="0" u="none" strike="noStrike" cap="none" baseline="0" dirty="0">
                <a:solidFill>
                  <a:srgbClr val="000000"/>
                </a:solidFill>
                <a:latin typeface="Arial"/>
                <a:ea typeface="Arial"/>
                <a:cs typeface="Arial"/>
                <a:sym typeface="Arial"/>
              </a:rPr>
              <a:t>are the three primary ways that organisms depend on each other?</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560"/>
              </a:spcBef>
              <a:spcAft>
                <a:spcPts val="0"/>
              </a:spcAft>
              <a:buClr>
                <a:srgbClr val="888888"/>
              </a:buClr>
              <a:buSzPct val="25000"/>
              <a:buFont typeface="Arial"/>
              <a:buNone/>
            </a:pPr>
            <a:r>
              <a:rPr lang="en-US" sz="2800" b="0" i="0" u="none" strike="noStrike" cap="none" baseline="0" dirty="0">
                <a:solidFill>
                  <a:srgbClr val="000000"/>
                </a:solidFill>
                <a:latin typeface="Arial"/>
                <a:ea typeface="Arial"/>
                <a:cs typeface="Arial"/>
                <a:sym typeface="Arial"/>
              </a:rPr>
              <a:t> 	Biologists recognize three main classes of symbiotic relationships in nature: mutualism, parasitism, and commensalism.</a:t>
            </a:r>
          </a:p>
          <a:p>
            <a:pPr marL="457200" marR="0" lvl="1" indent="0" algn="l" rtl="0">
              <a:spcBef>
                <a:spcPts val="560"/>
              </a:spcBef>
              <a:spcAft>
                <a:spcPts val="0"/>
              </a:spcAft>
              <a:buClr>
                <a:srgbClr val="888888"/>
              </a:buClr>
              <a:buSzPct val="25000"/>
              <a:buFont typeface="Calibri"/>
              <a:buNone/>
            </a:pPr>
            <a:r>
              <a:rPr lang="en-US" sz="2800" b="0" i="0" u="none" strike="noStrike" cap="none" baseline="0" dirty="0" smtClean="0">
                <a:solidFill>
                  <a:srgbClr val="CC1111"/>
                </a:solidFill>
                <a:latin typeface="Calibri"/>
                <a:ea typeface="Calibri"/>
                <a:cs typeface="Calibri"/>
                <a:sym typeface="Calibri"/>
              </a:rPr>
              <a:t>(</a:t>
            </a:r>
            <a:r>
              <a:rPr lang="en-US" sz="2800" b="0" i="0" u="none" strike="noStrike" cap="none" baseline="0" dirty="0">
                <a:solidFill>
                  <a:srgbClr val="CC1111"/>
                </a:solidFill>
                <a:latin typeface="Calibri"/>
                <a:ea typeface="Calibri"/>
                <a:cs typeface="Calibri"/>
                <a:sym typeface="Calibri"/>
              </a:rPr>
              <a:t>from Ancient Greek </a:t>
            </a:r>
            <a:r>
              <a:rPr lang="en-US" sz="2800" b="0" i="0" u="none" strike="noStrike" cap="none" baseline="0" dirty="0" err="1">
                <a:solidFill>
                  <a:srgbClr val="CC1111"/>
                </a:solidFill>
                <a:latin typeface="Calibri"/>
                <a:ea typeface="Calibri"/>
                <a:cs typeface="Calibri"/>
                <a:sym typeface="Calibri"/>
              </a:rPr>
              <a:t>sýn</a:t>
            </a:r>
            <a:r>
              <a:rPr lang="en-US" sz="2800" b="0" i="0" u="none" strike="noStrike" cap="none" baseline="0" dirty="0">
                <a:solidFill>
                  <a:srgbClr val="CC1111"/>
                </a:solidFill>
                <a:latin typeface="Calibri"/>
                <a:ea typeface="Calibri"/>
                <a:cs typeface="Calibri"/>
                <a:sym typeface="Calibri"/>
              </a:rPr>
              <a:t> "with" and </a:t>
            </a:r>
            <a:r>
              <a:rPr lang="en-US" sz="2800" b="0" i="0" u="none" strike="noStrike" cap="none" baseline="0" dirty="0" err="1">
                <a:solidFill>
                  <a:srgbClr val="CC1111"/>
                </a:solidFill>
                <a:latin typeface="Calibri"/>
                <a:ea typeface="Calibri"/>
                <a:cs typeface="Calibri"/>
                <a:sym typeface="Calibri"/>
              </a:rPr>
              <a:t>bíōsis</a:t>
            </a:r>
            <a:r>
              <a:rPr lang="en-US" sz="2800" b="0" i="0" u="none" strike="noStrike" cap="none" baseline="0" dirty="0">
                <a:solidFill>
                  <a:srgbClr val="CC1111"/>
                </a:solidFill>
                <a:latin typeface="Calibri"/>
                <a:ea typeface="Calibri"/>
                <a:cs typeface="Calibri"/>
                <a:sym typeface="Calibri"/>
              </a:rPr>
              <a:t> "living") </a:t>
            </a:r>
          </a:p>
        </p:txBody>
      </p:sp>
      <p:pic>
        <p:nvPicPr>
          <p:cNvPr id="161" name="Shape 161"/>
          <p:cNvPicPr preferRelativeResize="0"/>
          <p:nvPr/>
        </p:nvPicPr>
        <p:blipFill>
          <a:blip r:embed="rId3">
            <a:alphaModFix/>
          </a:blip>
          <a:stretch>
            <a:fillRect/>
          </a:stretch>
        </p:blipFill>
        <p:spPr>
          <a:xfrm>
            <a:off x="186267" y="3437466"/>
            <a:ext cx="419100" cy="266699"/>
          </a:xfrm>
          <a:prstGeom prst="rect">
            <a:avLst/>
          </a:prstGeom>
          <a:noFill/>
          <a:ln>
            <a:noFill/>
          </a:ln>
        </p:spPr>
      </p:pic>
      <p:pic>
        <p:nvPicPr>
          <p:cNvPr id="162" name="Shape 162"/>
          <p:cNvPicPr preferRelativeResize="0"/>
          <p:nvPr/>
        </p:nvPicPr>
        <p:blipFill>
          <a:blip r:embed="rId3">
            <a:alphaModFix/>
          </a:blip>
          <a:stretch>
            <a:fillRect/>
          </a:stretch>
        </p:blipFill>
        <p:spPr>
          <a:xfrm>
            <a:off x="605367" y="4741334"/>
            <a:ext cx="419100" cy="2666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6933"/>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smtClean="0">
                <a:solidFill>
                  <a:schemeClr val="bg1"/>
                </a:solidFill>
                <a:latin typeface="Arial"/>
                <a:ea typeface="Arial"/>
                <a:cs typeface="Arial"/>
                <a:sym typeface="Arial"/>
              </a:rPr>
              <a:t>Mutualism</a:t>
            </a:r>
            <a:endParaRPr lang="en-US" sz="3200" b="1" i="0" u="none" strike="noStrike" cap="small" baseline="0" dirty="0">
              <a:solidFill>
                <a:schemeClr val="bg1"/>
              </a:solidFill>
              <a:latin typeface="Arial"/>
              <a:ea typeface="Arial"/>
              <a:cs typeface="Arial"/>
              <a:sym typeface="Arial"/>
            </a:endParaRPr>
          </a:p>
        </p:txBody>
      </p:sp>
      <p:sp>
        <p:nvSpPr>
          <p:cNvPr id="174" name="Shape 174"/>
          <p:cNvSpPr txBox="1">
            <a:spLocks noGrp="1"/>
          </p:cNvSpPr>
          <p:nvPr>
            <p:ph type="body" idx="1"/>
          </p:nvPr>
        </p:nvSpPr>
        <p:spPr>
          <a:xfrm>
            <a:off x="457200" y="816503"/>
            <a:ext cx="7924799" cy="4525961"/>
          </a:xfrm>
          <a:prstGeom prst="rect">
            <a:avLst/>
          </a:prstGeom>
          <a:noFill/>
          <a:ln>
            <a:noFill/>
          </a:ln>
        </p:spPr>
        <p:txBody>
          <a:bodyPr lIns="91425" tIns="45700" rIns="91425" bIns="45700" anchor="t" anchorCtr="0">
            <a:noAutofit/>
          </a:bodyPr>
          <a:lstStyle/>
          <a:p>
            <a:pPr marL="457200" marR="0" lvl="1" indent="0" algn="l" rtl="0">
              <a:spcBef>
                <a:spcPts val="40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r>
              <a:rPr lang="en-US" sz="2000" b="0" i="0" u="none" strike="noStrike" cap="none" baseline="0" dirty="0">
                <a:solidFill>
                  <a:srgbClr val="000000"/>
                </a:solidFill>
                <a:latin typeface="Arial"/>
                <a:ea typeface="Arial"/>
                <a:cs typeface="Arial"/>
                <a:sym typeface="Arial"/>
              </a:rPr>
              <a:t>The sea anemone’s sting has two functions: to capture prey and to protect the anemone from predators. Even so, certain fish manage to snack on anemone tentacles.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400"/>
              </a:spcBef>
              <a:spcAft>
                <a:spcPts val="0"/>
              </a:spcAft>
              <a:buClr>
                <a:srgbClr val="888888"/>
              </a:buClr>
              <a:buSzPct val="25000"/>
              <a:buFont typeface="Arial"/>
              <a:buNone/>
            </a:pPr>
            <a:r>
              <a:rPr lang="en-US" sz="2000" b="0" i="0" u="none" strike="noStrike" cap="none" baseline="0" dirty="0">
                <a:solidFill>
                  <a:srgbClr val="000000"/>
                </a:solidFill>
                <a:latin typeface="Arial"/>
                <a:ea typeface="Arial"/>
                <a:cs typeface="Arial"/>
                <a:sym typeface="Arial"/>
              </a:rPr>
              <a:t>	The clownfish, however, is immune to anemone stings. When threatened by a predator, clownfish seek shelter by snuggling deep into an anemone’s tentacles.</a:t>
            </a:r>
            <a:r>
              <a:rPr lang="en-US" sz="2000" b="1" i="0" u="none" strike="noStrike" cap="none" baseline="0" dirty="0">
                <a:solidFill>
                  <a:srgbClr val="000000"/>
                </a:solidFill>
                <a:latin typeface="Arial"/>
                <a:ea typeface="Arial"/>
                <a:cs typeface="Arial"/>
                <a:sym typeface="Arial"/>
              </a:rPr>
              <a:t> </a:t>
            </a:r>
            <a:endParaRPr lang="en-US" sz="2000" b="1" i="0" u="none" strike="noStrike" cap="none" baseline="0" dirty="0" smtClean="0">
              <a:solidFill>
                <a:srgbClr val="000000"/>
              </a:solidFill>
              <a:latin typeface="Arial"/>
              <a:ea typeface="Arial"/>
              <a:cs typeface="Arial"/>
              <a:sym typeface="Arial"/>
            </a:endParaRPr>
          </a:p>
          <a:p>
            <a:pPr marL="457200" marR="0" lvl="1" indent="0" algn="l" rtl="0">
              <a:spcBef>
                <a:spcPts val="400"/>
              </a:spcBef>
              <a:spcAft>
                <a:spcPts val="0"/>
              </a:spcAft>
              <a:buClr>
                <a:srgbClr val="888888"/>
              </a:buClr>
              <a:buSzPct val="25000"/>
              <a:buFont typeface="Arial"/>
              <a:buNone/>
            </a:pPr>
            <a:endParaRPr lang="en-US" sz="2000" b="1" dirty="0">
              <a:solidFill>
                <a:srgbClr val="000000"/>
              </a:solidFill>
            </a:endParaRPr>
          </a:p>
          <a:p>
            <a:pPr lvl="1">
              <a:spcBef>
                <a:spcPts val="640"/>
              </a:spcBef>
              <a:buSzPct val="25000"/>
            </a:pPr>
            <a:r>
              <a:rPr lang="en-US" sz="2000" dirty="0">
                <a:solidFill>
                  <a:srgbClr val="000000"/>
                </a:solidFill>
              </a:rPr>
              <a:t>If an anemone-eating species tries to attack the anemone, the clownfish dart out and chase away the predators. </a:t>
            </a:r>
          </a:p>
          <a:p>
            <a:pPr lvl="0">
              <a:spcBef>
                <a:spcPts val="400"/>
              </a:spcBef>
            </a:pPr>
            <a:endParaRPr lang="en-US" dirty="0">
              <a:latin typeface="Calibri"/>
              <a:ea typeface="Calibri"/>
              <a:cs typeface="Calibri"/>
              <a:sym typeface="Calibri"/>
            </a:endParaRPr>
          </a:p>
          <a:p>
            <a:pPr lvl="1">
              <a:spcBef>
                <a:spcPts val="640"/>
              </a:spcBef>
              <a:buSzPct val="25000"/>
            </a:pPr>
            <a:r>
              <a:rPr lang="en-US" sz="2000" dirty="0">
                <a:solidFill>
                  <a:srgbClr val="000000"/>
                </a:solidFill>
              </a:rPr>
              <a:t>	This kind of relationship between species in which both benefit is known as </a:t>
            </a:r>
            <a:r>
              <a:rPr lang="en-US" sz="2000" b="1" dirty="0">
                <a:solidFill>
                  <a:srgbClr val="000000"/>
                </a:solidFill>
              </a:rPr>
              <a:t>mutualism. </a:t>
            </a:r>
          </a:p>
          <a:p>
            <a:pPr marL="457200" marR="0" lvl="1" indent="0" algn="l" rtl="0">
              <a:spcBef>
                <a:spcPts val="400"/>
              </a:spcBef>
              <a:spcAft>
                <a:spcPts val="0"/>
              </a:spcAft>
              <a:buClr>
                <a:srgbClr val="888888"/>
              </a:buClr>
              <a:buSzPct val="25000"/>
              <a:buFont typeface="Arial"/>
              <a:buNone/>
            </a:pPr>
            <a:endParaRPr lang="en-US" sz="2000" b="1" i="0" u="none" strike="noStrike" cap="none" baseline="0" dirty="0">
              <a:solidFill>
                <a:srgbClr val="000000"/>
              </a:solidFill>
              <a:latin typeface="Arial"/>
              <a:ea typeface="Arial"/>
              <a:cs typeface="Arial"/>
              <a:sym typeface="Arial"/>
            </a:endParaRP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36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p>
        </p:txBody>
      </p:sp>
      <p:pic>
        <p:nvPicPr>
          <p:cNvPr id="175" name="Shape 175"/>
          <p:cNvPicPr preferRelativeResize="0"/>
          <p:nvPr/>
        </p:nvPicPr>
        <p:blipFill>
          <a:blip r:embed="rId3">
            <a:alphaModFix/>
          </a:blip>
          <a:stretch>
            <a:fillRect/>
          </a:stretch>
        </p:blipFill>
        <p:spPr>
          <a:xfrm>
            <a:off x="4936067" y="5113867"/>
            <a:ext cx="3750733" cy="1608667"/>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28612" y="26035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Commensalism  </a:t>
            </a:r>
          </a:p>
        </p:txBody>
      </p:sp>
      <p:sp>
        <p:nvSpPr>
          <p:cNvPr id="181" name="Shape 181"/>
          <p:cNvSpPr txBox="1">
            <a:spLocks noGrp="1"/>
          </p:cNvSpPr>
          <p:nvPr>
            <p:ph type="body" idx="1"/>
          </p:nvPr>
        </p:nvSpPr>
        <p:spPr>
          <a:xfrm>
            <a:off x="176211" y="941387"/>
            <a:ext cx="7696199" cy="4525961"/>
          </a:xfrm>
          <a:prstGeom prst="rect">
            <a:avLst/>
          </a:prstGeom>
          <a:noFill/>
          <a:ln>
            <a:noFill/>
          </a:ln>
        </p:spPr>
        <p:txBody>
          <a:bodyPr lIns="91425" tIns="45700" rIns="91425" bIns="45700" anchor="t" anchorCtr="0">
            <a:noAutofit/>
          </a:bodyPr>
          <a:lstStyle/>
          <a:p>
            <a:pPr marL="457200" marR="0" lvl="1" indent="0" algn="l" rtl="0">
              <a:spcBef>
                <a:spcPts val="40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r>
              <a:rPr lang="en-US" sz="2400" b="0" i="0" u="none" strike="noStrike" cap="none" baseline="0" dirty="0">
                <a:solidFill>
                  <a:srgbClr val="000000"/>
                </a:solidFill>
                <a:sym typeface="Arial"/>
              </a:rPr>
              <a:t>Barnacles often attach themselves to a whale’s skin.</a:t>
            </a:r>
            <a:r>
              <a:rPr lang="en-US" sz="2400" b="1" i="0" u="none" strike="noStrike" cap="none" baseline="0" dirty="0">
                <a:solidFill>
                  <a:srgbClr val="000000"/>
                </a:solidFill>
                <a:sym typeface="Arial"/>
              </a:rPr>
              <a:t> </a:t>
            </a:r>
            <a:r>
              <a:rPr lang="en-US" sz="2400" b="0" i="0" u="none" strike="noStrike" cap="none" baseline="0" dirty="0">
                <a:solidFill>
                  <a:srgbClr val="000000"/>
                </a:solidFill>
                <a:sym typeface="Arial"/>
              </a:rPr>
              <a:t>They perform no known service to the whale, nor do they harm it. Yet the barnacles benefit from the constant movement of water—that is full of food particles—past the swimming whale. </a:t>
            </a:r>
          </a:p>
          <a:p>
            <a:pPr marL="0" marR="0" lvl="0" indent="0" algn="l" rtl="0">
              <a:spcBef>
                <a:spcPts val="400"/>
              </a:spcBef>
              <a:spcAft>
                <a:spcPts val="0"/>
              </a:spcAft>
              <a:buClr>
                <a:srgbClr val="888888"/>
              </a:buClr>
              <a:buFont typeface="Calibri"/>
              <a:buNone/>
            </a:pPr>
            <a:endParaRPr sz="2400" b="0" i="0" u="none" strike="noStrike" cap="none" baseline="0" dirty="0">
              <a:solidFill>
                <a:srgbClr val="888888"/>
              </a:solidFill>
              <a:latin typeface="Calibri"/>
              <a:ea typeface="Calibri"/>
              <a:cs typeface="Calibri"/>
              <a:sym typeface="Calibri"/>
            </a:endParaRPr>
          </a:p>
          <a:p>
            <a:pPr marL="457200" marR="0" lvl="1" indent="0" algn="l" rtl="0">
              <a:spcBef>
                <a:spcPts val="400"/>
              </a:spcBef>
              <a:spcAft>
                <a:spcPts val="0"/>
              </a:spcAft>
              <a:buClr>
                <a:srgbClr val="888888"/>
              </a:buClr>
              <a:buSzPct val="25000"/>
              <a:buFont typeface="Arial"/>
              <a:buNone/>
            </a:pPr>
            <a:r>
              <a:rPr lang="en-US" sz="2400" b="0" i="0" u="none" strike="noStrike" cap="none" baseline="0" dirty="0">
                <a:solidFill>
                  <a:srgbClr val="000000"/>
                </a:solidFill>
                <a:sym typeface="Arial"/>
              </a:rPr>
              <a:t>	This is an example of </a:t>
            </a:r>
            <a:r>
              <a:rPr lang="en-US" sz="2400" b="1" i="0" u="none" strike="noStrike" cap="none" baseline="0" dirty="0">
                <a:solidFill>
                  <a:srgbClr val="000000"/>
                </a:solidFill>
                <a:sym typeface="Arial"/>
              </a:rPr>
              <a:t>commensalism,</a:t>
            </a:r>
            <a:r>
              <a:rPr lang="en-US" sz="2400" b="0" i="0" u="none" strike="noStrike" cap="none" baseline="0" dirty="0">
                <a:solidFill>
                  <a:srgbClr val="000000"/>
                </a:solidFill>
                <a:sym typeface="Arial"/>
              </a:rPr>
              <a:t> a relationship in which one organism benefits and the other is neither helped nor harmed.</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p:txBody>
      </p:sp>
      <p:sp>
        <p:nvSpPr>
          <p:cNvPr id="182" name="Shape 182"/>
          <p:cNvSpPr txBox="1"/>
          <p:nvPr/>
        </p:nvSpPr>
        <p:spPr>
          <a:xfrm>
            <a:off x="176211" y="-693737"/>
            <a:ext cx="1828800" cy="1457324"/>
          </a:xfrm>
          <a:prstGeom prst="rect">
            <a:avLst/>
          </a:prstGeom>
          <a:noFill/>
          <a:ln>
            <a:noFill/>
          </a:ln>
        </p:spPr>
        <p:txBody>
          <a:bodyPr lIns="91425" tIns="45700" rIns="91425" bIns="45700" anchor="t" anchorCtr="0">
            <a:noAutofit/>
          </a:bodyPr>
          <a:lstStyle/>
          <a:p>
            <a:pPr>
              <a:spcBef>
                <a:spcPts val="0"/>
              </a:spcBef>
              <a:buNone/>
            </a:pPr>
            <a:endParaRPr/>
          </a:p>
        </p:txBody>
      </p:sp>
      <p:sp>
        <p:nvSpPr>
          <p:cNvPr id="183" name="Shape 183"/>
          <p:cNvSpPr txBox="1"/>
          <p:nvPr/>
        </p:nvSpPr>
        <p:spPr>
          <a:xfrm>
            <a:off x="328612" y="-541337"/>
            <a:ext cx="1828800" cy="1457324"/>
          </a:xfrm>
          <a:prstGeom prst="rect">
            <a:avLst/>
          </a:prstGeom>
          <a:noFill/>
          <a:ln>
            <a:noFill/>
          </a:ln>
        </p:spPr>
        <p:txBody>
          <a:bodyPr lIns="91425" tIns="45700" rIns="91425" bIns="45700" anchor="t" anchorCtr="0">
            <a:noAutofit/>
          </a:bodyPr>
          <a:lstStyle/>
          <a:p>
            <a:pPr>
              <a:spcBef>
                <a:spcPts val="0"/>
              </a:spcBef>
              <a:buNone/>
            </a:pPr>
            <a:endParaRPr/>
          </a:p>
        </p:txBody>
      </p:sp>
      <p:sp>
        <p:nvSpPr>
          <p:cNvPr id="184" name="Shape 184"/>
          <p:cNvSpPr txBox="1"/>
          <p:nvPr/>
        </p:nvSpPr>
        <p:spPr>
          <a:xfrm>
            <a:off x="481012" y="-388937"/>
            <a:ext cx="1828800" cy="1457324"/>
          </a:xfrm>
          <a:prstGeom prst="rect">
            <a:avLst/>
          </a:prstGeom>
          <a:noFill/>
          <a:ln>
            <a:noFill/>
          </a:ln>
        </p:spPr>
        <p:txBody>
          <a:bodyPr lIns="91425" tIns="45700" rIns="91425" bIns="45700" anchor="t" anchorCtr="0">
            <a:noAutofit/>
          </a:bodyPr>
          <a:lstStyle/>
          <a:p>
            <a:pPr>
              <a:spcBef>
                <a:spcPts val="0"/>
              </a:spcBef>
              <a:buNone/>
            </a:pPr>
            <a:endParaRPr/>
          </a:p>
        </p:txBody>
      </p:sp>
      <p:pic>
        <p:nvPicPr>
          <p:cNvPr id="185" name="Shape 185"/>
          <p:cNvPicPr preferRelativeResize="0"/>
          <p:nvPr/>
        </p:nvPicPr>
        <p:blipFill>
          <a:blip r:embed="rId3">
            <a:alphaModFix/>
          </a:blip>
          <a:stretch>
            <a:fillRect/>
          </a:stretch>
        </p:blipFill>
        <p:spPr>
          <a:xfrm>
            <a:off x="5702301" y="4343400"/>
            <a:ext cx="3441699" cy="25145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80999" y="169333"/>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Parasitism  </a:t>
            </a:r>
          </a:p>
        </p:txBody>
      </p:sp>
      <p:sp>
        <p:nvSpPr>
          <p:cNvPr id="197" name="Shape 197"/>
          <p:cNvSpPr txBox="1">
            <a:spLocks noGrp="1"/>
          </p:cNvSpPr>
          <p:nvPr>
            <p:ph type="body" idx="1"/>
          </p:nvPr>
        </p:nvSpPr>
        <p:spPr>
          <a:xfrm>
            <a:off x="380999" y="909639"/>
            <a:ext cx="8153399" cy="4525961"/>
          </a:xfrm>
          <a:prstGeom prst="rect">
            <a:avLst/>
          </a:prstGeom>
          <a:noFill/>
          <a:ln>
            <a:noFill/>
          </a:ln>
        </p:spPr>
        <p:txBody>
          <a:bodyPr lIns="91425" tIns="45700" rIns="91425" bIns="45700" anchor="t" anchorCtr="0">
            <a:noAutofit/>
          </a:bodyPr>
          <a:lstStyle/>
          <a:p>
            <a:pPr marL="742950" marR="0" lvl="1" indent="-285750" algn="l" rtl="0">
              <a:spcBef>
                <a:spcPts val="400"/>
              </a:spcBef>
              <a:spcAft>
                <a:spcPts val="0"/>
              </a:spcAft>
              <a:buClr>
                <a:srgbClr val="888888"/>
              </a:buClr>
              <a:buSzPct val="25000"/>
              <a:buFont typeface="Wingdings" charset="2"/>
              <a:buChar char="u"/>
            </a:pPr>
            <a:r>
              <a:rPr lang="en-US" sz="1800" b="0" i="0" u="none" strike="noStrike" cap="none" baseline="0" dirty="0">
                <a:solidFill>
                  <a:srgbClr val="000000"/>
                </a:solidFill>
                <a:latin typeface="Arial"/>
                <a:ea typeface="Arial"/>
                <a:cs typeface="Arial"/>
                <a:sym typeface="Arial"/>
              </a:rPr>
              <a:t>	</a:t>
            </a:r>
            <a:r>
              <a:rPr lang="en-US" sz="2000" b="0" i="0" u="none" strike="noStrike" cap="none" baseline="0" dirty="0">
                <a:solidFill>
                  <a:srgbClr val="000000"/>
                </a:solidFill>
                <a:latin typeface="Arial"/>
                <a:ea typeface="Arial"/>
                <a:cs typeface="Arial"/>
                <a:sym typeface="Arial"/>
              </a:rPr>
              <a:t>Tapeworms live in the intestines of mammals, where they absorb large amounts of their hosts’ food.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800100" marR="0" lvl="1" indent="-342900" algn="l" rtl="0">
              <a:spcBef>
                <a:spcPts val="400"/>
              </a:spcBef>
              <a:spcAft>
                <a:spcPts val="0"/>
              </a:spcAft>
              <a:buClr>
                <a:srgbClr val="888888"/>
              </a:buClr>
              <a:buSzPct val="25000"/>
              <a:buFont typeface="Wingdings" charset="2"/>
              <a:buChar char="u"/>
            </a:pPr>
            <a:r>
              <a:rPr lang="en-US" sz="2000" b="0" i="0" u="none" strike="noStrike" cap="none" baseline="0" dirty="0">
                <a:solidFill>
                  <a:srgbClr val="000000"/>
                </a:solidFill>
                <a:latin typeface="Arial"/>
                <a:ea typeface="Arial"/>
                <a:cs typeface="Arial"/>
                <a:sym typeface="Arial"/>
              </a:rPr>
              <a:t>	Fleas, ticks, lice, and the leech shown, live on the bodies of mammals and feed on their blood and skin.</a:t>
            </a:r>
            <a:r>
              <a:rPr lang="en-US" sz="2000" b="1" i="0" u="none" strike="noStrike" cap="none" baseline="0" dirty="0">
                <a:solidFill>
                  <a:srgbClr val="000000"/>
                </a:solidFill>
                <a:latin typeface="Arial"/>
                <a:ea typeface="Arial"/>
                <a:cs typeface="Arial"/>
                <a:sym typeface="Arial"/>
              </a:rPr>
              <a:t>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800100" marR="0" lvl="1" indent="-342900" algn="l" rtl="0">
              <a:spcBef>
                <a:spcPts val="400"/>
              </a:spcBef>
              <a:spcAft>
                <a:spcPts val="0"/>
              </a:spcAft>
              <a:buClr>
                <a:srgbClr val="888888"/>
              </a:buClr>
              <a:buSzPct val="25000"/>
              <a:buFont typeface="Wingdings" charset="2"/>
              <a:buChar char="u"/>
            </a:pPr>
            <a:r>
              <a:rPr lang="en-US" sz="2000" b="0" i="0" u="none" strike="noStrike" cap="none" baseline="0" dirty="0">
                <a:solidFill>
                  <a:srgbClr val="000000"/>
                </a:solidFill>
                <a:latin typeface="Arial"/>
                <a:ea typeface="Arial"/>
                <a:cs typeface="Arial"/>
                <a:sym typeface="Arial"/>
              </a:rPr>
              <a:t>	These are examples of </a:t>
            </a:r>
            <a:r>
              <a:rPr lang="en-US" sz="2000" b="1" i="0" u="none" strike="noStrike" cap="none" baseline="0" dirty="0">
                <a:solidFill>
                  <a:srgbClr val="000000"/>
                </a:solidFill>
                <a:latin typeface="Arial"/>
                <a:ea typeface="Arial"/>
                <a:cs typeface="Arial"/>
                <a:sym typeface="Arial"/>
              </a:rPr>
              <a:t>parasitism, </a:t>
            </a:r>
            <a:r>
              <a:rPr lang="en-US" sz="2000" b="0" i="0" u="none" strike="noStrike" cap="none" baseline="0" dirty="0">
                <a:solidFill>
                  <a:srgbClr val="000000"/>
                </a:solidFill>
                <a:latin typeface="Arial"/>
                <a:ea typeface="Arial"/>
                <a:cs typeface="Arial"/>
                <a:sym typeface="Arial"/>
              </a:rPr>
              <a:t>relationships in which one organism lives inside or on another organism and harms it. </a:t>
            </a:r>
            <a:endParaRPr lang="en-US" sz="2000" b="0" i="0" u="none" strike="noStrike" cap="none" baseline="0" dirty="0" smtClean="0">
              <a:solidFill>
                <a:srgbClr val="000000"/>
              </a:solidFill>
              <a:latin typeface="Arial"/>
              <a:ea typeface="Arial"/>
              <a:cs typeface="Arial"/>
              <a:sym typeface="Arial"/>
            </a:endParaRPr>
          </a:p>
          <a:p>
            <a:pPr marL="800100" lvl="1" indent="-342900">
              <a:spcBef>
                <a:spcPts val="480"/>
              </a:spcBef>
              <a:buSzPct val="25000"/>
              <a:buFont typeface="Wingdings" charset="2"/>
              <a:buChar char="u"/>
            </a:pPr>
            <a:r>
              <a:rPr lang="en-US" sz="2000" dirty="0">
                <a:solidFill>
                  <a:srgbClr val="000000"/>
                </a:solidFill>
              </a:rPr>
              <a:t>The parasite obtains all or part of its nutritional needs from the host organism. </a:t>
            </a:r>
          </a:p>
          <a:p>
            <a:pPr marL="800100" lvl="1" indent="-342900">
              <a:spcBef>
                <a:spcPts val="480"/>
              </a:spcBef>
              <a:buSzPct val="25000"/>
              <a:buFont typeface="Wingdings" charset="2"/>
              <a:buChar char="u"/>
            </a:pPr>
            <a:r>
              <a:rPr lang="en-US" sz="2000" dirty="0" smtClean="0">
                <a:solidFill>
                  <a:srgbClr val="000000"/>
                </a:solidFill>
              </a:rPr>
              <a:t>Generally</a:t>
            </a:r>
            <a:r>
              <a:rPr lang="en-US" sz="2000" dirty="0">
                <a:solidFill>
                  <a:srgbClr val="000000"/>
                </a:solidFill>
              </a:rPr>
              <a:t>, parasites weaken but do not kill their host, which is usually larger than the parasite.</a:t>
            </a:r>
          </a:p>
          <a:p>
            <a:pPr marL="457200" marR="0" lvl="1" indent="0" algn="l" rtl="0">
              <a:spcBef>
                <a:spcPts val="400"/>
              </a:spcBef>
              <a:spcAft>
                <a:spcPts val="0"/>
              </a:spcAft>
              <a:buClr>
                <a:srgbClr val="888888"/>
              </a:buClr>
              <a:buSzPct val="25000"/>
              <a:buFont typeface="Arial"/>
              <a:buNone/>
            </a:pPr>
            <a:endParaRPr lang="en-US" sz="2000" b="0" i="0" u="none" strike="noStrike" cap="none" baseline="0" dirty="0">
              <a:solidFill>
                <a:srgbClr val="000000"/>
              </a:solidFill>
              <a:latin typeface="Arial"/>
              <a:ea typeface="Arial"/>
              <a:cs typeface="Arial"/>
              <a:sym typeface="Arial"/>
            </a:endParaRPr>
          </a:p>
        </p:txBody>
      </p:sp>
      <p:pic>
        <p:nvPicPr>
          <p:cNvPr id="198" name="Shape 198"/>
          <p:cNvPicPr preferRelativeResize="0"/>
          <p:nvPr/>
        </p:nvPicPr>
        <p:blipFill>
          <a:blip r:embed="rId3">
            <a:alphaModFix/>
          </a:blip>
          <a:stretch>
            <a:fillRect/>
          </a:stretch>
        </p:blipFill>
        <p:spPr>
          <a:xfrm>
            <a:off x="6815667" y="4910666"/>
            <a:ext cx="2006600" cy="1794933"/>
          </a:xfrm>
          <a:prstGeom prst="rect">
            <a:avLst/>
          </a:prstGeom>
          <a:noFill/>
          <a:ln>
            <a:noFill/>
          </a:ln>
        </p:spPr>
      </p:pic>
      <p:pic>
        <p:nvPicPr>
          <p:cNvPr id="199" name="Shape 199"/>
          <p:cNvPicPr preferRelativeResize="0"/>
          <p:nvPr/>
        </p:nvPicPr>
        <p:blipFill>
          <a:blip r:embed="rId4">
            <a:alphaModFix/>
          </a:blip>
          <a:stretch>
            <a:fillRect/>
          </a:stretch>
        </p:blipFill>
        <p:spPr>
          <a:xfrm>
            <a:off x="8130117" y="4910666"/>
            <a:ext cx="692150" cy="6826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27315" y="478019"/>
            <a:ext cx="8229600" cy="808037"/>
          </a:xfrm>
          <a:prstGeom prst="rect">
            <a:avLst/>
          </a:prstGeom>
          <a:noFill/>
          <a:ln>
            <a:noFill/>
          </a:ln>
        </p:spPr>
        <p:txBody>
          <a:bodyPr lIns="91425" tIns="45700" rIns="91425" bIns="45700" anchor="ctr" anchorCtr="0">
            <a:noAutofit/>
          </a:bodyPr>
          <a:lstStyle/>
          <a:p>
            <a:pPr>
              <a:buSzPct val="25000"/>
            </a:pPr>
            <a:r>
              <a:rPr lang="en-US" sz="4800" b="1" i="0" u="none" strike="noStrike" cap="small" baseline="0" dirty="0">
                <a:solidFill>
                  <a:schemeClr val="dk1"/>
                </a:solidFill>
                <a:latin typeface="Calibri"/>
                <a:ea typeface="Calibri"/>
                <a:cs typeface="Calibri"/>
                <a:sym typeface="Calibri"/>
              </a:rPr>
              <a:t>ECOSYSTEM </a:t>
            </a:r>
            <a:r>
              <a:rPr lang="en-US" sz="4800" b="1" i="0" u="none" strike="noStrike" cap="small" baseline="0" dirty="0" smtClean="0">
                <a:solidFill>
                  <a:schemeClr val="dk1"/>
                </a:solidFill>
                <a:latin typeface="Calibri"/>
                <a:ea typeface="Calibri"/>
                <a:cs typeface="Calibri"/>
                <a:sym typeface="Calibri"/>
              </a:rPr>
              <a:t>=</a:t>
            </a:r>
            <a:r>
              <a:rPr lang="en-US" sz="3600" cap="none" dirty="0">
                <a:latin typeface="Calibri"/>
                <a:ea typeface="Calibri"/>
                <a:cs typeface="Calibri"/>
                <a:sym typeface="Calibri"/>
              </a:rPr>
              <a:t>COMMUNITY + ABIOTIC FACTORS</a:t>
            </a:r>
            <a:br>
              <a:rPr lang="en-US" sz="3600" cap="none" dirty="0">
                <a:latin typeface="Calibri"/>
                <a:ea typeface="Calibri"/>
                <a:cs typeface="Calibri"/>
                <a:sym typeface="Calibri"/>
              </a:rPr>
            </a:br>
            <a:r>
              <a:rPr lang="en-US" sz="4800" b="1" i="0" u="none" strike="noStrike" cap="small" baseline="0" dirty="0" smtClean="0">
                <a:solidFill>
                  <a:schemeClr val="dk1"/>
                </a:solidFill>
                <a:latin typeface="Calibri"/>
                <a:ea typeface="Calibri"/>
                <a:cs typeface="Calibri"/>
                <a:sym typeface="Calibri"/>
              </a:rPr>
              <a:t> </a:t>
            </a:r>
            <a:endParaRPr lang="en-US" sz="4800" b="1" i="0" u="none" strike="noStrike" cap="small" baseline="0" dirty="0">
              <a:solidFill>
                <a:schemeClr val="dk1"/>
              </a:solidFill>
              <a:latin typeface="Calibri"/>
              <a:ea typeface="Calibri"/>
              <a:cs typeface="Calibri"/>
              <a:sym typeface="Calibri"/>
            </a:endParaRPr>
          </a:p>
        </p:txBody>
      </p:sp>
      <p:sp>
        <p:nvSpPr>
          <p:cNvPr id="4" name="TextBox 3"/>
          <p:cNvSpPr txBox="1"/>
          <p:nvPr/>
        </p:nvSpPr>
        <p:spPr>
          <a:xfrm>
            <a:off x="694266" y="1625600"/>
            <a:ext cx="3159839" cy="584776"/>
          </a:xfrm>
          <a:prstGeom prst="rect">
            <a:avLst/>
          </a:prstGeom>
          <a:noFill/>
        </p:spPr>
        <p:txBody>
          <a:bodyPr wrap="none" rtlCol="0">
            <a:spAutoFit/>
          </a:bodyPr>
          <a:lstStyle/>
          <a:p>
            <a:r>
              <a:rPr lang="en-US" sz="3200" b="1" u="sng" cap="small" dirty="0">
                <a:solidFill>
                  <a:schemeClr val="dk1"/>
                </a:solidFill>
                <a:latin typeface="Calibri"/>
                <a:ea typeface="Calibri"/>
                <a:cs typeface="Calibri"/>
                <a:sym typeface="Calibri"/>
              </a:rPr>
              <a:t>Stable Ecosystems</a:t>
            </a:r>
            <a:endParaRPr lang="en-US" sz="3200" u="sng" dirty="0"/>
          </a:p>
        </p:txBody>
      </p:sp>
      <p:sp>
        <p:nvSpPr>
          <p:cNvPr id="7" name="Shape 46"/>
          <p:cNvSpPr txBox="1">
            <a:spLocks noGrp="1"/>
          </p:cNvSpPr>
          <p:nvPr>
            <p:ph type="body" idx="1"/>
          </p:nvPr>
        </p:nvSpPr>
        <p:spPr>
          <a:xfrm>
            <a:off x="457200" y="2025710"/>
            <a:ext cx="8229600" cy="45259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59375"/>
              <a:buFont typeface="Arial"/>
              <a:buChar char="●"/>
            </a:pPr>
            <a:r>
              <a:rPr lang="en-US" sz="3200" b="0" i="0" u="none" strike="noStrike" cap="none" baseline="0" dirty="0">
                <a:solidFill>
                  <a:schemeClr val="dk1"/>
                </a:solidFill>
                <a:latin typeface="Calibri"/>
                <a:ea typeface="Calibri"/>
                <a:cs typeface="Calibri"/>
                <a:sym typeface="Calibri"/>
              </a:rPr>
              <a:t>population numbers of each organism fluctuate at a predictable rate</a:t>
            </a:r>
          </a:p>
          <a:p>
            <a:pPr marL="0" marR="0" lvl="0" indent="0" algn="l" rtl="0">
              <a:spcBef>
                <a:spcPts val="0"/>
              </a:spcBef>
              <a:buClr>
                <a:schemeClr val="dk1"/>
              </a:buClr>
              <a:buSzPct val="59375"/>
              <a:buFont typeface="Arial"/>
              <a:buChar char="●"/>
            </a:pPr>
            <a:r>
              <a:rPr lang="en-US" sz="3200" b="0" i="0" u="none" strike="noStrike" cap="none" baseline="0" dirty="0">
                <a:solidFill>
                  <a:schemeClr val="dk1"/>
                </a:solidFill>
                <a:latin typeface="Calibri"/>
                <a:ea typeface="Calibri"/>
                <a:cs typeface="Calibri"/>
                <a:sym typeface="Calibri"/>
              </a:rPr>
              <a:t>supply of resources fluctuates at predictable rate</a:t>
            </a:r>
          </a:p>
          <a:p>
            <a:pPr marL="0" marR="0" lvl="0" indent="0" algn="l" rtl="0">
              <a:spcBef>
                <a:spcPts val="0"/>
              </a:spcBef>
              <a:buClr>
                <a:schemeClr val="dk1"/>
              </a:buClr>
              <a:buSzPct val="59375"/>
              <a:buFont typeface="Arial"/>
              <a:buChar char="●"/>
            </a:pPr>
            <a:r>
              <a:rPr lang="en-US" sz="3200" b="0" i="0" u="none" strike="noStrike" cap="none" baseline="0" dirty="0">
                <a:solidFill>
                  <a:schemeClr val="dk1"/>
                </a:solidFill>
                <a:latin typeface="Calibri"/>
                <a:ea typeface="Calibri"/>
                <a:cs typeface="Calibri"/>
                <a:sym typeface="Calibri"/>
              </a:rPr>
              <a:t>energy flows through ecosystem at constant rate</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**Organisms constantly interact which generates stability**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762000"/>
            <a:ext cx="8229600" cy="807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The Niche</a:t>
            </a:r>
          </a:p>
        </p:txBody>
      </p:sp>
      <p:sp>
        <p:nvSpPr>
          <p:cNvPr id="59" name="Shape 59"/>
          <p:cNvSpPr txBox="1">
            <a:spLocks noGrp="1"/>
          </p:cNvSpPr>
          <p:nvPr>
            <p:ph type="body" idx="1"/>
          </p:nvPr>
        </p:nvSpPr>
        <p:spPr>
          <a:xfrm>
            <a:off x="152400" y="1600200"/>
            <a:ext cx="8915400" cy="4526100"/>
          </a:xfrm>
          <a:prstGeom prst="rect">
            <a:avLst/>
          </a:prstGeom>
          <a:noFill/>
          <a:ln>
            <a:noFill/>
          </a:ln>
        </p:spPr>
        <p:txBody>
          <a:bodyPr lIns="91425" tIns="45700" rIns="91425" bIns="45700" anchor="t" anchorCtr="0">
            <a:noAutofit/>
          </a:bodyPr>
          <a:lstStyle/>
          <a:p>
            <a:pPr marL="457200" marR="0" lvl="1" indent="0" algn="l" rtl="0">
              <a:spcBef>
                <a:spcPts val="720"/>
              </a:spcBef>
              <a:spcAft>
                <a:spcPts val="0"/>
              </a:spcAft>
              <a:buClr>
                <a:srgbClr val="888888"/>
              </a:buClr>
              <a:buSzPct val="25000"/>
              <a:buFont typeface="Arial"/>
              <a:buNone/>
            </a:pPr>
            <a:r>
              <a:rPr lang="en-US" sz="3600" b="0" i="0" u="none" strike="noStrike" cap="none" baseline="0" dirty="0">
                <a:solidFill>
                  <a:srgbClr val="000000"/>
                </a:solidFill>
                <a:latin typeface="Arial"/>
                <a:ea typeface="Arial"/>
                <a:cs typeface="Arial"/>
                <a:sym typeface="Arial"/>
              </a:rPr>
              <a:t>	What is a niche?</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720"/>
              </a:spcBef>
              <a:spcAft>
                <a:spcPts val="0"/>
              </a:spcAft>
              <a:buClr>
                <a:srgbClr val="888888"/>
              </a:buClr>
              <a:buSzPct val="25000"/>
              <a:buFont typeface="Arial"/>
              <a:buNone/>
            </a:pPr>
            <a:r>
              <a:rPr lang="en-US" sz="3600" b="0" i="0" u="none" strike="noStrike" cap="none" baseline="0" dirty="0">
                <a:solidFill>
                  <a:srgbClr val="000000"/>
                </a:solidFill>
                <a:latin typeface="Arial"/>
                <a:ea typeface="Arial"/>
                <a:cs typeface="Arial"/>
                <a:sym typeface="Arial"/>
              </a:rPr>
              <a:t> 	An organism’s </a:t>
            </a:r>
            <a:r>
              <a:rPr lang="en-US" sz="3600" b="1" i="0" u="none" strike="noStrike" cap="none" baseline="0" dirty="0">
                <a:solidFill>
                  <a:srgbClr val="000000"/>
                </a:solidFill>
                <a:latin typeface="Arial"/>
                <a:ea typeface="Arial"/>
                <a:cs typeface="Arial"/>
                <a:sym typeface="Arial"/>
              </a:rPr>
              <a:t>niche </a:t>
            </a:r>
            <a:r>
              <a:rPr lang="en-US" sz="3600" b="0" i="0" u="none" strike="noStrike" cap="none" baseline="0" dirty="0">
                <a:solidFill>
                  <a:srgbClr val="000000"/>
                </a:solidFill>
                <a:latin typeface="Arial"/>
                <a:ea typeface="Arial"/>
                <a:cs typeface="Arial"/>
                <a:sym typeface="Arial"/>
              </a:rPr>
              <a:t>describes not only the environment where it lives, but </a:t>
            </a:r>
            <a:r>
              <a:rPr lang="en-US" sz="3600" b="0" i="1" u="none" strike="noStrike" cap="none" baseline="0" dirty="0">
                <a:solidFill>
                  <a:srgbClr val="000000"/>
                </a:solidFill>
                <a:latin typeface="Arial"/>
                <a:ea typeface="Arial"/>
                <a:cs typeface="Arial"/>
                <a:sym typeface="Arial"/>
              </a:rPr>
              <a:t>how </a:t>
            </a:r>
            <a:r>
              <a:rPr lang="en-US" sz="3600" b="0" i="0" u="none" strike="noStrike" cap="none" baseline="0" dirty="0">
                <a:solidFill>
                  <a:srgbClr val="000000"/>
                </a:solidFill>
                <a:latin typeface="Arial"/>
                <a:ea typeface="Arial"/>
                <a:cs typeface="Arial"/>
                <a:sym typeface="Arial"/>
              </a:rPr>
              <a:t>it interacts with biotic and abiotic factors in the environment. </a:t>
            </a:r>
          </a:p>
          <a:p>
            <a:pPr marL="457200" marR="0" lvl="1" indent="0" algn="l" rtl="0">
              <a:spcBef>
                <a:spcPts val="720"/>
              </a:spcBef>
              <a:spcAft>
                <a:spcPts val="0"/>
              </a:spcAft>
              <a:buClr>
                <a:srgbClr val="888888"/>
              </a:buClr>
              <a:buSzPct val="25000"/>
              <a:buFont typeface="Arial"/>
              <a:buNone/>
            </a:pPr>
            <a:r>
              <a:rPr lang="en-US" sz="3600" b="0" i="0" u="none" strike="noStrike" cap="none" baseline="0" dirty="0">
                <a:solidFill>
                  <a:srgbClr val="000000"/>
                </a:solidFill>
                <a:latin typeface="Arial"/>
                <a:ea typeface="Arial"/>
                <a:cs typeface="Arial"/>
                <a:sym typeface="Arial"/>
              </a:rPr>
              <a:t>	</a:t>
            </a:r>
            <a:r>
              <a:rPr lang="en-US" sz="3200" b="0" i="0" u="none" strike="noStrike" cap="none" baseline="0" dirty="0">
                <a:solidFill>
                  <a:srgbClr val="000000"/>
                </a:solidFill>
                <a:latin typeface="Arial"/>
                <a:ea typeface="Arial"/>
                <a:cs typeface="Arial"/>
                <a:sym typeface="Arial"/>
              </a:rPr>
              <a:t>	*an organism’s role in their environment!</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p:txBody>
      </p:sp>
      <p:pic>
        <p:nvPicPr>
          <p:cNvPr id="60" name="Shape 60"/>
          <p:cNvPicPr preferRelativeResize="0"/>
          <p:nvPr/>
        </p:nvPicPr>
        <p:blipFill>
          <a:blip r:embed="rId3">
            <a:alphaModFix/>
          </a:blip>
          <a:stretch>
            <a:fillRect/>
          </a:stretch>
        </p:blipFill>
        <p:spPr>
          <a:xfrm>
            <a:off x="304800" y="1676400"/>
            <a:ext cx="419100" cy="266699"/>
          </a:xfrm>
          <a:prstGeom prst="rect">
            <a:avLst/>
          </a:prstGeom>
          <a:noFill/>
          <a:ln>
            <a:noFill/>
          </a:ln>
        </p:spPr>
      </p:pic>
      <p:pic>
        <p:nvPicPr>
          <p:cNvPr id="61" name="Shape 61"/>
          <p:cNvPicPr preferRelativeResize="0"/>
          <p:nvPr/>
        </p:nvPicPr>
        <p:blipFill>
          <a:blip r:embed="rId3">
            <a:alphaModFix/>
          </a:blip>
          <a:stretch>
            <a:fillRect/>
          </a:stretch>
        </p:blipFill>
        <p:spPr>
          <a:xfrm>
            <a:off x="446087" y="3048000"/>
            <a:ext cx="419100" cy="266699"/>
          </a:xfrm>
          <a:prstGeom prst="rect">
            <a:avLst/>
          </a:prstGeom>
          <a:noFill/>
          <a:ln>
            <a:noFill/>
          </a:ln>
        </p:spPr>
      </p:pic>
      <p:pic>
        <p:nvPicPr>
          <p:cNvPr id="2" name="Picture 1" descr="j02021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332" y="359844"/>
            <a:ext cx="2929467" cy="1938331"/>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Resources and the Niche</a:t>
            </a:r>
          </a:p>
        </p:txBody>
      </p:sp>
      <p:sp>
        <p:nvSpPr>
          <p:cNvPr id="67" name="Shape 6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1800" b="0" i="0" u="none" strike="noStrike" cap="none" baseline="0">
                <a:solidFill>
                  <a:srgbClr val="000000"/>
                </a:solidFill>
                <a:latin typeface="Arial"/>
                <a:ea typeface="Arial"/>
                <a:cs typeface="Arial"/>
                <a:sym typeface="Arial"/>
              </a:rPr>
              <a:t>	</a:t>
            </a:r>
            <a:r>
              <a:rPr lang="en-US" sz="2400" b="0" i="0" u="none" strike="noStrike" cap="none" baseline="0">
                <a:solidFill>
                  <a:srgbClr val="000000"/>
                </a:solidFill>
                <a:latin typeface="Arial"/>
                <a:ea typeface="Arial"/>
                <a:cs typeface="Arial"/>
                <a:sym typeface="Arial"/>
              </a:rPr>
              <a:t>The term </a:t>
            </a:r>
            <a:r>
              <a:rPr lang="en-US" sz="2400" b="1" i="0" u="none" strike="noStrike" cap="none" baseline="0">
                <a:solidFill>
                  <a:srgbClr val="000000"/>
                </a:solidFill>
                <a:latin typeface="Arial"/>
                <a:ea typeface="Arial"/>
                <a:cs typeface="Arial"/>
                <a:sym typeface="Arial"/>
              </a:rPr>
              <a:t>resource</a:t>
            </a:r>
            <a:r>
              <a:rPr lang="en-US" sz="2400" b="0" i="0" u="none" strike="noStrike" cap="none" baseline="0">
                <a:solidFill>
                  <a:srgbClr val="000000"/>
                </a:solidFill>
                <a:latin typeface="Arial"/>
                <a:ea typeface="Arial"/>
                <a:cs typeface="Arial"/>
                <a:sym typeface="Arial"/>
              </a:rPr>
              <a:t> can refer to any necessity of life, such as water, nutrients, light, food, or space.</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For plants, resources can include sunlight, water, and soil nutrients.</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For animals, resources can include nesting space, shelter, types of food, and places to feed.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Physical Aspects of the Niche  </a:t>
            </a:r>
          </a:p>
        </p:txBody>
      </p:sp>
      <p:sp>
        <p:nvSpPr>
          <p:cNvPr id="73" name="Shape 73"/>
          <p:cNvSpPr txBox="1">
            <a:spLocks noGrp="1"/>
          </p:cNvSpPr>
          <p:nvPr>
            <p:ph type="body" idx="1"/>
          </p:nvPr>
        </p:nvSpPr>
        <p:spPr>
          <a:xfrm>
            <a:off x="457200" y="1600200"/>
            <a:ext cx="7924799"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r>
              <a:rPr lang="en-US" sz="2400" b="0" i="0" u="none" strike="noStrike" cap="none" baseline="0" dirty="0">
                <a:solidFill>
                  <a:srgbClr val="000000"/>
                </a:solidFill>
                <a:latin typeface="Arial"/>
                <a:ea typeface="Arial"/>
                <a:cs typeface="Arial"/>
                <a:sym typeface="Arial"/>
              </a:rPr>
              <a:t>Part of an organism’s niche involves the </a:t>
            </a:r>
            <a:r>
              <a:rPr lang="en-US" sz="2400" b="1" i="0" u="none" strike="noStrike" cap="none" baseline="0" dirty="0">
                <a:solidFill>
                  <a:srgbClr val="000000"/>
                </a:solidFill>
                <a:latin typeface="Arial"/>
                <a:ea typeface="Arial"/>
                <a:cs typeface="Arial"/>
                <a:sym typeface="Arial"/>
              </a:rPr>
              <a:t>abiotic factors</a:t>
            </a:r>
            <a:r>
              <a:rPr lang="en-US" sz="2400" b="0" i="0" u="none" strike="noStrike" cap="none" baseline="0" dirty="0">
                <a:solidFill>
                  <a:srgbClr val="000000"/>
                </a:solidFill>
                <a:latin typeface="Arial"/>
                <a:ea typeface="Arial"/>
                <a:cs typeface="Arial"/>
                <a:sym typeface="Arial"/>
              </a:rPr>
              <a:t> it requires for survival.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dirty="0">
                <a:solidFill>
                  <a:srgbClr val="000000"/>
                </a:solidFill>
                <a:latin typeface="Arial"/>
                <a:ea typeface="Arial"/>
                <a:cs typeface="Arial"/>
                <a:sym typeface="Arial"/>
              </a:rPr>
              <a:t>	Example: Most amphibians, for example, lose and absorb water through their skin, so they must live in moist places.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dirty="0">
                <a:solidFill>
                  <a:srgbClr val="000000"/>
                </a:solidFill>
                <a:latin typeface="Arial"/>
                <a:ea typeface="Arial"/>
                <a:cs typeface="Arial"/>
                <a:sym typeface="Arial"/>
              </a:rPr>
              <a:t>	If an area is too hot and dry, or too cold for too long, most amphibians cannot survive.</a:t>
            </a:r>
          </a:p>
        </p:txBody>
      </p:sp>
      <p:pic>
        <p:nvPicPr>
          <p:cNvPr id="5" name="Picture 4" descr="j02628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733" y="4685342"/>
            <a:ext cx="1320800" cy="1991156"/>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Biological Aspects of the Niche  </a:t>
            </a:r>
          </a:p>
        </p:txBody>
      </p:sp>
      <p:sp>
        <p:nvSpPr>
          <p:cNvPr id="79" name="Shape 7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r>
              <a:rPr lang="en-US" sz="2400" b="0" i="0" u="none" strike="noStrike" cap="none" baseline="0" dirty="0">
                <a:solidFill>
                  <a:srgbClr val="000000"/>
                </a:solidFill>
                <a:latin typeface="Arial"/>
                <a:ea typeface="Arial"/>
                <a:cs typeface="Arial"/>
                <a:sym typeface="Arial"/>
              </a:rPr>
              <a:t>Biological aspects of an organism’s niche involve the </a:t>
            </a:r>
            <a:r>
              <a:rPr lang="en-US" sz="2400" b="1" i="0" u="none" strike="noStrike" cap="none" baseline="0" dirty="0">
                <a:solidFill>
                  <a:srgbClr val="000000"/>
                </a:solidFill>
                <a:latin typeface="Arial"/>
                <a:ea typeface="Arial"/>
                <a:cs typeface="Arial"/>
                <a:sym typeface="Arial"/>
              </a:rPr>
              <a:t>biotic factors </a:t>
            </a:r>
            <a:r>
              <a:rPr lang="en-US" sz="2400" b="0" i="0" u="none" strike="noStrike" cap="none" baseline="0" dirty="0">
                <a:solidFill>
                  <a:srgbClr val="000000"/>
                </a:solidFill>
                <a:latin typeface="Arial"/>
                <a:ea typeface="Arial"/>
                <a:cs typeface="Arial"/>
                <a:sym typeface="Arial"/>
              </a:rPr>
              <a:t>it requires for survival, such as when and how it reproduces, the food it eats, and the way in which it obtains that food.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dirty="0">
                <a:solidFill>
                  <a:srgbClr val="000000"/>
                </a:solidFill>
                <a:latin typeface="Arial"/>
                <a:ea typeface="Arial"/>
                <a:cs typeface="Arial"/>
                <a:sym typeface="Arial"/>
              </a:rPr>
              <a:t>	Example: Birds on Christmas Island in the Indian Ocean, for example, all live in the same habitat but they prey on fish of different sizes and feed in different places. </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dirty="0">
                <a:solidFill>
                  <a:srgbClr val="000000"/>
                </a:solidFill>
                <a:latin typeface="Arial"/>
                <a:ea typeface="Arial"/>
                <a:cs typeface="Arial"/>
                <a:sym typeface="Arial"/>
              </a:rPr>
              <a:t>	**Thus, each species occupies a distinct niche.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sng" strike="noStrike" cap="small" baseline="0" dirty="0">
                <a:solidFill>
                  <a:srgbClr val="FFFFFF"/>
                </a:solidFill>
                <a:latin typeface="Arial"/>
                <a:ea typeface="Arial"/>
                <a:cs typeface="Arial"/>
                <a:sym typeface="Arial"/>
              </a:rPr>
              <a:t>Competition</a:t>
            </a:r>
          </a:p>
        </p:txBody>
      </p:sp>
      <p:sp>
        <p:nvSpPr>
          <p:cNvPr id="92" name="Shape 92"/>
          <p:cNvSpPr txBox="1">
            <a:spLocks noGrp="1"/>
          </p:cNvSpPr>
          <p:nvPr>
            <p:ph type="body" idx="1"/>
          </p:nvPr>
        </p:nvSpPr>
        <p:spPr>
          <a:xfrm>
            <a:off x="152400" y="1600200"/>
            <a:ext cx="8534399"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r>
              <a:rPr lang="en-US" sz="2400" b="0" i="0" u="none" strike="noStrike" cap="none" baseline="0" dirty="0">
                <a:solidFill>
                  <a:srgbClr val="000000"/>
                </a:solidFill>
                <a:latin typeface="Arial"/>
                <a:ea typeface="Arial"/>
                <a:cs typeface="Arial"/>
                <a:sym typeface="Arial"/>
              </a:rPr>
              <a:t>How does competition shape communities?</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800100" marR="0" lvl="1" indent="-342900" algn="l" rtl="0">
              <a:spcBef>
                <a:spcPts val="480"/>
              </a:spcBef>
              <a:spcAft>
                <a:spcPts val="0"/>
              </a:spcAft>
              <a:buClr>
                <a:srgbClr val="888888"/>
              </a:buClr>
              <a:buSzPct val="25000"/>
              <a:buFont typeface="Wingdings" charset="2"/>
              <a:buChar char="u"/>
            </a:pPr>
            <a:r>
              <a:rPr lang="en-US" sz="2400" b="0" i="0" u="none" strike="noStrike" cap="none" baseline="0" dirty="0">
                <a:solidFill>
                  <a:srgbClr val="000000"/>
                </a:solidFill>
                <a:latin typeface="Arial"/>
                <a:ea typeface="Arial"/>
                <a:cs typeface="Arial"/>
                <a:sym typeface="Arial"/>
              </a:rPr>
              <a:t>	By causing species to divide resources; competition helps determine the number and kinds of species in a community and the niche each species occupies.</a:t>
            </a:r>
          </a:p>
        </p:txBody>
      </p:sp>
      <p:pic>
        <p:nvPicPr>
          <p:cNvPr id="93" name="Shape 93"/>
          <p:cNvPicPr preferRelativeResize="0"/>
          <p:nvPr/>
        </p:nvPicPr>
        <p:blipFill>
          <a:blip r:embed="rId3">
            <a:alphaModFix/>
          </a:blip>
          <a:stretch>
            <a:fillRect/>
          </a:stretch>
        </p:blipFill>
        <p:spPr>
          <a:xfrm>
            <a:off x="304800" y="1676400"/>
            <a:ext cx="419100" cy="266699"/>
          </a:xfrm>
          <a:prstGeom prst="rect">
            <a:avLst/>
          </a:prstGeom>
          <a:noFill/>
          <a:ln>
            <a:noFill/>
          </a:ln>
        </p:spPr>
      </p:pic>
      <p:sp>
        <p:nvSpPr>
          <p:cNvPr id="2" name="Rectangle 1"/>
          <p:cNvSpPr/>
          <p:nvPr/>
        </p:nvSpPr>
        <p:spPr>
          <a:xfrm>
            <a:off x="457199" y="4033592"/>
            <a:ext cx="8009467" cy="2359620"/>
          </a:xfrm>
          <a:prstGeom prst="rect">
            <a:avLst/>
          </a:prstGeom>
        </p:spPr>
        <p:txBody>
          <a:bodyPr wrap="square">
            <a:spAutoFit/>
          </a:bodyPr>
          <a:lstStyle/>
          <a:p>
            <a:pPr marL="457200" lvl="1">
              <a:spcBef>
                <a:spcPts val="480"/>
              </a:spcBef>
              <a:buClr>
                <a:srgbClr val="888888"/>
              </a:buClr>
              <a:buSzPct val="25000"/>
            </a:pPr>
            <a:r>
              <a:rPr lang="en-US" sz="2400" dirty="0"/>
              <a:t>How one organism interacts with other organisms is an important part of defining its niche.</a:t>
            </a:r>
          </a:p>
          <a:p>
            <a:pPr lvl="0">
              <a:spcBef>
                <a:spcPts val="400"/>
              </a:spcBef>
              <a:buClr>
                <a:srgbClr val="888888"/>
              </a:buClr>
            </a:pPr>
            <a:endParaRPr lang="en-US" sz="2000" dirty="0">
              <a:solidFill>
                <a:srgbClr val="888888"/>
              </a:solidFill>
              <a:latin typeface="Calibri"/>
              <a:ea typeface="Calibri"/>
              <a:cs typeface="Calibri"/>
              <a:sym typeface="Calibri"/>
            </a:endParaRPr>
          </a:p>
          <a:p>
            <a:pPr marL="800100" lvl="1" indent="-342900">
              <a:spcBef>
                <a:spcPts val="480"/>
              </a:spcBef>
              <a:buClr>
                <a:srgbClr val="888888"/>
              </a:buClr>
              <a:buSzPct val="25000"/>
              <a:buFont typeface="Wingdings" charset="2"/>
              <a:buChar char="u"/>
            </a:pPr>
            <a:r>
              <a:rPr lang="en-US" sz="2400" dirty="0"/>
              <a:t>	Competition occurs when organisms attempt to use the same limited ecological resource in the same place at the same time. </a:t>
            </a:r>
          </a:p>
        </p:txBody>
      </p:sp>
      <p:pic>
        <p:nvPicPr>
          <p:cNvPr id="7" name="Shape 93"/>
          <p:cNvPicPr preferRelativeResize="0"/>
          <p:nvPr/>
        </p:nvPicPr>
        <p:blipFill>
          <a:blip r:embed="rId3">
            <a:alphaModFix/>
          </a:blip>
          <a:stretch>
            <a:fillRect/>
          </a:stretch>
        </p:blipFill>
        <p:spPr>
          <a:xfrm>
            <a:off x="304800" y="4033592"/>
            <a:ext cx="419100" cy="2666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Competition</a:t>
            </a:r>
          </a:p>
        </p:txBody>
      </p:sp>
      <p:sp>
        <p:nvSpPr>
          <p:cNvPr id="106" name="Shape 106"/>
          <p:cNvSpPr txBox="1">
            <a:spLocks noGrp="1"/>
          </p:cNvSpPr>
          <p:nvPr>
            <p:ph type="body" idx="1"/>
          </p:nvPr>
        </p:nvSpPr>
        <p:spPr>
          <a:xfrm>
            <a:off x="457200" y="1600200"/>
            <a:ext cx="7848599" cy="4525961"/>
          </a:xfrm>
          <a:prstGeom prst="rect">
            <a:avLst/>
          </a:prstGeom>
          <a:noFill/>
          <a:ln>
            <a:noFill/>
          </a:ln>
        </p:spPr>
        <p:txBody>
          <a:bodyPr lIns="91425" tIns="45700" rIns="91425" bIns="45700" anchor="t" anchorCtr="0">
            <a:noAutofit/>
          </a:bodyPr>
          <a:lstStyle/>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In a forest, for example, plant roots compete for resources such as water and nutrients in the soil. </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Animals </a:t>
            </a:r>
            <a:r>
              <a:rPr lang="en-US" sz="2400" b="1" i="0" u="none" strike="noStrike" cap="none" baseline="0">
                <a:solidFill>
                  <a:srgbClr val="000000"/>
                </a:solidFill>
                <a:latin typeface="Arial"/>
                <a:ea typeface="Arial"/>
                <a:cs typeface="Arial"/>
                <a:sym typeface="Arial"/>
              </a:rPr>
              <a:t>compete </a:t>
            </a:r>
            <a:r>
              <a:rPr lang="en-US" sz="2400" b="0" i="0" u="none" strike="noStrike" cap="none" baseline="0">
                <a:solidFill>
                  <a:srgbClr val="000000"/>
                </a:solidFill>
                <a:latin typeface="Arial"/>
                <a:ea typeface="Arial"/>
                <a:cs typeface="Arial"/>
                <a:sym typeface="Arial"/>
              </a:rPr>
              <a:t>for resources such as food, mates, and places to live and raise their young. </a:t>
            </a:r>
          </a:p>
          <a:p>
            <a:pPr marL="0" marR="0" lvl="0" indent="0" algn="l" rtl="0">
              <a:spcBef>
                <a:spcPts val="400"/>
              </a:spcBef>
              <a:spcAft>
                <a:spcPts val="0"/>
              </a:spcAft>
              <a:buClr>
                <a:srgbClr val="888888"/>
              </a:buClr>
              <a:buFont typeface="Calibri"/>
              <a:buNone/>
            </a:pPr>
            <a:endParaRPr sz="2000" b="0" i="0" u="none" strike="noStrike" cap="none" baseline="0">
              <a:solidFill>
                <a:srgbClr val="888888"/>
              </a:solidFill>
              <a:latin typeface="Calibri"/>
              <a:ea typeface="Calibri"/>
              <a:cs typeface="Calibri"/>
              <a:sym typeface="Calibri"/>
            </a:endParaRPr>
          </a:p>
          <a:p>
            <a:pPr marL="457200" marR="0" lvl="1" indent="0" algn="l" rtl="0">
              <a:spcBef>
                <a:spcPts val="480"/>
              </a:spcBef>
              <a:spcAft>
                <a:spcPts val="0"/>
              </a:spcAft>
              <a:buClr>
                <a:srgbClr val="888888"/>
              </a:buClr>
              <a:buSzPct val="25000"/>
              <a:buFont typeface="Arial"/>
              <a:buNone/>
            </a:pPr>
            <a:r>
              <a:rPr lang="en-US" sz="2400" b="0" i="0" u="none" strike="noStrike" cap="none" baseline="0">
                <a:solidFill>
                  <a:srgbClr val="000000"/>
                </a:solidFill>
                <a:latin typeface="Arial"/>
                <a:ea typeface="Arial"/>
                <a:cs typeface="Arial"/>
                <a:sym typeface="Arial"/>
              </a:rPr>
              <a:t>	Competition can occur both between members of the same species (known as intraspecific competition) and between members of different species (known as interspecific competition).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7620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small" baseline="0" dirty="0">
                <a:solidFill>
                  <a:srgbClr val="FFFFFF"/>
                </a:solidFill>
                <a:latin typeface="Arial"/>
                <a:ea typeface="Arial"/>
                <a:cs typeface="Arial"/>
                <a:sym typeface="Arial"/>
              </a:rPr>
              <a:t>The Competitive Exclusion Principle  </a:t>
            </a:r>
          </a:p>
        </p:txBody>
      </p:sp>
      <p:sp>
        <p:nvSpPr>
          <p:cNvPr id="118" name="Shape 118"/>
          <p:cNvSpPr txBox="1">
            <a:spLocks noGrp="1"/>
          </p:cNvSpPr>
          <p:nvPr>
            <p:ph type="body" idx="1"/>
          </p:nvPr>
        </p:nvSpPr>
        <p:spPr>
          <a:xfrm>
            <a:off x="457200" y="1447800"/>
            <a:ext cx="8229600" cy="4678361"/>
          </a:xfrm>
          <a:prstGeom prst="rect">
            <a:avLst/>
          </a:prstGeom>
          <a:noFill/>
          <a:ln>
            <a:noFill/>
          </a:ln>
        </p:spPr>
        <p:txBody>
          <a:bodyPr lIns="91425" tIns="45700" rIns="91425" bIns="45700" anchor="t" anchorCtr="0">
            <a:noAutofit/>
          </a:bodyPr>
          <a:lstStyle/>
          <a:p>
            <a:pPr lvl="1">
              <a:spcBef>
                <a:spcPts val="360"/>
              </a:spcBef>
              <a:buSzPct val="25000"/>
            </a:pPr>
            <a:r>
              <a:rPr lang="en-US" b="1" dirty="0">
                <a:solidFill>
                  <a:srgbClr val="000000"/>
                </a:solidFill>
              </a:rPr>
              <a:t>Direct competition between different species almost always produces a winner and a loser—and the losing species dies out. </a:t>
            </a:r>
          </a:p>
          <a:p>
            <a:pPr marL="457200" marR="0" lvl="1" indent="0" algn="l" rtl="0">
              <a:spcBef>
                <a:spcPts val="36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a:t>
            </a:r>
            <a:endParaRPr lang="en-US" sz="1800" b="0" i="0" u="none" strike="noStrike" cap="none" baseline="0" dirty="0" smtClean="0">
              <a:solidFill>
                <a:srgbClr val="000000"/>
              </a:solidFill>
              <a:latin typeface="Arial"/>
              <a:ea typeface="Arial"/>
              <a:cs typeface="Arial"/>
              <a:sym typeface="Arial"/>
            </a:endParaRPr>
          </a:p>
          <a:p>
            <a:pPr marL="457200" marR="0" lvl="1" indent="0" algn="l" rtl="0">
              <a:spcBef>
                <a:spcPts val="360"/>
              </a:spcBef>
              <a:spcAft>
                <a:spcPts val="0"/>
              </a:spcAft>
              <a:buClr>
                <a:srgbClr val="888888"/>
              </a:buClr>
              <a:buSzPct val="25000"/>
              <a:buFont typeface="Arial"/>
              <a:buNone/>
            </a:pPr>
            <a:r>
              <a:rPr lang="en-US" sz="1800" b="0" i="0" u="none" strike="noStrike" cap="none" baseline="0" dirty="0" smtClean="0">
                <a:solidFill>
                  <a:srgbClr val="000000"/>
                </a:solidFill>
                <a:latin typeface="Arial"/>
                <a:ea typeface="Arial"/>
                <a:cs typeface="Arial"/>
                <a:sym typeface="Arial"/>
              </a:rPr>
              <a:t>In </a:t>
            </a:r>
            <a:r>
              <a:rPr lang="en-US" sz="1800" b="0" i="0" u="none" strike="noStrike" cap="none" baseline="0" dirty="0">
                <a:solidFill>
                  <a:srgbClr val="000000"/>
                </a:solidFill>
                <a:latin typeface="Arial"/>
                <a:ea typeface="Arial"/>
                <a:cs typeface="Arial"/>
                <a:sym typeface="Arial"/>
              </a:rPr>
              <a:t>the the experiment shown in the graph, two species of paramecia (</a:t>
            </a:r>
            <a:r>
              <a:rPr lang="en-US" sz="1800" b="0" i="1" u="none" strike="noStrike" cap="none" baseline="0" dirty="0">
                <a:solidFill>
                  <a:srgbClr val="000000"/>
                </a:solidFill>
                <a:latin typeface="Arial"/>
                <a:ea typeface="Arial"/>
                <a:cs typeface="Arial"/>
                <a:sym typeface="Arial"/>
              </a:rPr>
              <a:t>P. </a:t>
            </a:r>
            <a:r>
              <a:rPr lang="en-US" sz="1800" b="0" i="1" u="none" strike="noStrike" cap="none" baseline="0" dirty="0" err="1">
                <a:solidFill>
                  <a:srgbClr val="000000"/>
                </a:solidFill>
                <a:latin typeface="Arial"/>
                <a:ea typeface="Arial"/>
                <a:cs typeface="Arial"/>
                <a:sym typeface="Arial"/>
              </a:rPr>
              <a:t>aurelia</a:t>
            </a:r>
            <a:r>
              <a:rPr lang="en-US" sz="1800" b="0" i="1" u="none" strike="noStrike" cap="none" baseline="0" dirty="0">
                <a:solidFill>
                  <a:srgbClr val="000000"/>
                </a:solidFill>
                <a:latin typeface="Arial"/>
                <a:ea typeface="Arial"/>
                <a:cs typeface="Arial"/>
                <a:sym typeface="Arial"/>
              </a:rPr>
              <a:t> </a:t>
            </a:r>
            <a:r>
              <a:rPr lang="en-US" sz="1800" b="0" i="0" u="none" strike="noStrike" cap="none" baseline="0" dirty="0">
                <a:solidFill>
                  <a:srgbClr val="000000"/>
                </a:solidFill>
                <a:latin typeface="Arial"/>
                <a:ea typeface="Arial"/>
                <a:cs typeface="Arial"/>
                <a:sym typeface="Arial"/>
              </a:rPr>
              <a:t>and</a:t>
            </a:r>
            <a:r>
              <a:rPr lang="en-US" sz="1800" b="0" i="1" u="none" strike="noStrike" cap="none" baseline="0" dirty="0">
                <a:solidFill>
                  <a:srgbClr val="000000"/>
                </a:solidFill>
                <a:latin typeface="Arial"/>
                <a:ea typeface="Arial"/>
                <a:cs typeface="Arial"/>
                <a:sym typeface="Arial"/>
              </a:rPr>
              <a:t> P. </a:t>
            </a:r>
            <a:r>
              <a:rPr lang="en-US" sz="1800" b="0" i="1" u="none" strike="noStrike" cap="none" baseline="0" dirty="0" err="1">
                <a:solidFill>
                  <a:srgbClr val="000000"/>
                </a:solidFill>
                <a:latin typeface="Arial"/>
                <a:ea typeface="Arial"/>
                <a:cs typeface="Arial"/>
                <a:sym typeface="Arial"/>
              </a:rPr>
              <a:t>caudatum</a:t>
            </a:r>
            <a:r>
              <a:rPr lang="en-US" sz="1800" b="0" i="1" u="none" strike="noStrike" cap="none" baseline="0" dirty="0">
                <a:solidFill>
                  <a:srgbClr val="000000"/>
                </a:solidFill>
                <a:latin typeface="Arial"/>
                <a:ea typeface="Arial"/>
                <a:cs typeface="Arial"/>
                <a:sym typeface="Arial"/>
              </a:rPr>
              <a:t>)  </a:t>
            </a:r>
            <a:r>
              <a:rPr lang="en-US" sz="1800" b="0" i="0" u="none" strike="noStrike" cap="none" baseline="0" dirty="0">
                <a:solidFill>
                  <a:srgbClr val="000000"/>
                </a:solidFill>
                <a:latin typeface="Arial"/>
                <a:ea typeface="Arial"/>
                <a:cs typeface="Arial"/>
                <a:sym typeface="Arial"/>
              </a:rPr>
              <a:t>were first grown in separate cultures (dashed lines) . In separate cultures, but under the same conditions, both populations grew.</a:t>
            </a:r>
          </a:p>
          <a:p>
            <a:pPr marL="0" marR="0" lvl="0" indent="0" algn="l" rtl="0">
              <a:spcBef>
                <a:spcPts val="400"/>
              </a:spcBef>
              <a:spcAft>
                <a:spcPts val="0"/>
              </a:spcAft>
              <a:buClr>
                <a:srgbClr val="888888"/>
              </a:buClr>
              <a:buFont typeface="Calibri"/>
              <a:buNone/>
            </a:pPr>
            <a:endParaRPr sz="2000" b="0" i="0" u="none" strike="noStrike" cap="none" baseline="0" dirty="0">
              <a:solidFill>
                <a:srgbClr val="888888"/>
              </a:solidFill>
              <a:latin typeface="Calibri"/>
              <a:ea typeface="Calibri"/>
              <a:cs typeface="Calibri"/>
              <a:sym typeface="Calibri"/>
            </a:endParaRPr>
          </a:p>
          <a:p>
            <a:pPr marL="457200" marR="0" lvl="1" indent="0" algn="l" rtl="0">
              <a:spcBef>
                <a:spcPts val="360"/>
              </a:spcBef>
              <a:spcAft>
                <a:spcPts val="0"/>
              </a:spcAft>
              <a:buClr>
                <a:srgbClr val="888888"/>
              </a:buClr>
              <a:buSzPct val="25000"/>
              <a:buFont typeface="Arial"/>
              <a:buNone/>
            </a:pPr>
            <a:r>
              <a:rPr lang="en-US" sz="1800" b="0" i="0" u="none" strike="noStrike" cap="none" baseline="0" dirty="0">
                <a:solidFill>
                  <a:srgbClr val="000000"/>
                </a:solidFill>
                <a:latin typeface="Arial"/>
                <a:ea typeface="Arial"/>
                <a:cs typeface="Arial"/>
                <a:sym typeface="Arial"/>
              </a:rPr>
              <a:t>	However, when both species were grown together in the same culture (solid line), one species outcompeted the other, and the less competitive species did not survive.</a:t>
            </a:r>
          </a:p>
        </p:txBody>
      </p:sp>
      <p:pic>
        <p:nvPicPr>
          <p:cNvPr id="119" name="Shape 119"/>
          <p:cNvPicPr preferRelativeResize="0"/>
          <p:nvPr/>
        </p:nvPicPr>
        <p:blipFill>
          <a:blip r:embed="rId3">
            <a:alphaModFix/>
          </a:blip>
          <a:stretch>
            <a:fillRect/>
          </a:stretch>
        </p:blipFill>
        <p:spPr>
          <a:xfrm>
            <a:off x="3826933" y="4690533"/>
            <a:ext cx="4978400" cy="2167467"/>
          </a:xfrm>
          <a:prstGeom prst="rect">
            <a:avLst/>
          </a:prstGeom>
          <a:noFill/>
          <a:ln>
            <a:noFill/>
          </a:ln>
        </p:spPr>
      </p:pic>
      <p:pic>
        <p:nvPicPr>
          <p:cNvPr id="120" name="Shape 120"/>
          <p:cNvPicPr preferRelativeResize="0"/>
          <p:nvPr/>
        </p:nvPicPr>
        <p:blipFill>
          <a:blip r:embed="rId4">
            <a:alphaModFix/>
          </a:blip>
          <a:stretch>
            <a:fillRect/>
          </a:stretch>
        </p:blipFill>
        <p:spPr>
          <a:xfrm>
            <a:off x="228600" y="4962525"/>
            <a:ext cx="2409825" cy="1895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109</Words>
  <Application>Microsoft Office PowerPoint</Application>
  <PresentationFormat>On-screen Show (4:3)</PresentationFormat>
  <Paragraphs>95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Wingdings</vt:lpstr>
      <vt:lpstr>Custom Theme</vt:lpstr>
      <vt:lpstr>NICHES  AND  COMMUNITY INTERACTIONS</vt:lpstr>
      <vt:lpstr>ECOSYSTEM =COMMUNITY + ABIOTIC FACTORS  </vt:lpstr>
      <vt:lpstr>The Niche</vt:lpstr>
      <vt:lpstr>Resources and the Niche</vt:lpstr>
      <vt:lpstr>Physical Aspects of the Niche  </vt:lpstr>
      <vt:lpstr>Biological Aspects of the Niche  </vt:lpstr>
      <vt:lpstr>Competition</vt:lpstr>
      <vt:lpstr>Competition</vt:lpstr>
      <vt:lpstr>The Competitive Exclusion Principle  </vt:lpstr>
      <vt:lpstr>The Competitive Exclusion Principle  </vt:lpstr>
      <vt:lpstr>Predator-Prey Relationships  </vt:lpstr>
      <vt:lpstr>Symbiosis</vt:lpstr>
      <vt:lpstr>Mutualism</vt:lpstr>
      <vt:lpstr>Commensalism  </vt:lpstr>
      <vt:lpstr>Parasitism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NICHES  AND  COMMUNITY INTERACTIONS</dc:title>
  <dc:creator>kristen phillips</dc:creator>
  <cp:lastModifiedBy>kristen phillips</cp:lastModifiedBy>
  <cp:revision>4</cp:revision>
  <dcterms:modified xsi:type="dcterms:W3CDTF">2015-03-03T03:52:10Z</dcterms:modified>
</cp:coreProperties>
</file>