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36FF"/>
    <a:srgbClr val="02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34424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451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6248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26254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37623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192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6950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7097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3147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lt1"/>
              </a:buClr>
              <a:buFont typeface="Calibri"/>
              <a:buNone/>
              <a:defRPr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chemeClr val="lt1"/>
              </a:buClr>
              <a:buFont typeface="Calibri"/>
              <a:buNone/>
              <a:defRPr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chemeClr val="lt1"/>
              </a:buClr>
              <a:buFont typeface="Calibri"/>
              <a:buNone/>
              <a:defRPr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36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lt1"/>
              </a:buClr>
              <a:buFont typeface="Arial"/>
              <a:buChar char="●"/>
              <a:defRPr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lt1"/>
              </a:buClr>
              <a:buFont typeface="Arial"/>
              <a:buChar char="●"/>
              <a:defRPr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lt1"/>
              </a:buClr>
              <a:buFont typeface="Arial"/>
              <a:buChar char="●"/>
              <a:defRPr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lt1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Biogeochemical Cycles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EQ: What are the biogeochemical cycles of nutrients and how are they alike?</a:t>
            </a: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Biogeochemical Cycles in Nature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9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63333"/>
              <a:buFont typeface="Arial"/>
              <a:buChar char="●"/>
            </a:pPr>
            <a:r>
              <a:rPr lang="en-US" sz="29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 is only a limited amount of resources (water, nitrogen, carbon) on the Earth.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63333"/>
              <a:buFont typeface="Arial"/>
              <a:buChar char="●"/>
            </a:pPr>
            <a:r>
              <a:rPr lang="en-US" sz="29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order to keep these resources available to organisms, they must be </a:t>
            </a:r>
            <a:r>
              <a:rPr lang="en-US" sz="2950" b="0" i="1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recycled</a:t>
            </a:r>
            <a:r>
              <a:rPr lang="en-US" sz="29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after they are used.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65384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Matter is neither created nor destroyed…it just changes forms.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63333"/>
              <a:buFont typeface="Arial"/>
              <a:buChar char="●"/>
            </a:pPr>
            <a:r>
              <a:rPr lang="en-US" sz="295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Biogeochemical Cycles:  </a:t>
            </a:r>
            <a:r>
              <a:rPr lang="en-US" sz="29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pathway by which an element or molecule moves through both biotic and abiotic parts of the Earth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65384"/>
              <a:buFont typeface="Aria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Carbon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65384"/>
              <a:buFont typeface="Aria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65384"/>
              <a:buFont typeface="Aria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Nitrogen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Carbon Cycle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buClr>
                <a:schemeClr val="lt1"/>
              </a:buClr>
              <a:buSzPct val="59722"/>
              <a:buFont typeface="Arial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Major component of macromolecules 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(lipids, proteins, nucleic acids, carbohydrates)</a:t>
            </a:r>
          </a:p>
          <a:p>
            <a:pPr marL="342900" marR="0" lvl="0" indent="-342900" algn="l" rtl="0">
              <a:spcBef>
                <a:spcPts val="720"/>
              </a:spcBef>
              <a:buClr>
                <a:schemeClr val="lt1"/>
              </a:buClr>
              <a:buSzPct val="59722"/>
              <a:buFont typeface="Arial"/>
              <a:buChar char="●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 in: atmosphere (CO</a:t>
            </a:r>
            <a:r>
              <a:rPr lang="en-US" sz="3600" b="0" i="0" u="none" strike="noStrike" cap="none" baseline="-2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), minerals and rocks, fossil fuels, and in organic materials of soil/sediment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Carbon Cycle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808279"/>
            <a:ext cx="6634383" cy="498292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228600" y="5909101"/>
            <a:ext cx="8077199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Organisms play a role in recycling carbon through natural, chemical processes…what process?</a:t>
            </a:r>
            <a:r>
              <a:rPr lang="en-US" sz="2400" b="1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 PHOTOSYNTHESIS!</a:t>
            </a:r>
            <a:endParaRPr lang="en-US" sz="2400" b="1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 (Hydrologic) Cycle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 is necessary for life processes of all living organisms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 in: atmosphere, surface, underground, in living organisms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Driven by energy from the sun.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Water (Hydrologic) Cycle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50892"/>
            <a:ext cx="5943599" cy="590710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5943599" y="808279"/>
            <a:ext cx="3624695" cy="4542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Organisms play a role in recycling water through natural, chemical processes…during what processes</a:t>
            </a:r>
            <a:r>
              <a:rPr lang="en-US" sz="2800" b="1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/>
              <a:buChar char="•"/>
            </a:pPr>
            <a:r>
              <a:rPr lang="en-US" sz="2800" b="1" i="0" u="none" strike="noStrike" cap="none" baseline="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Precipitation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Condensation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/>
              <a:buChar char="•"/>
            </a:pPr>
            <a:r>
              <a:rPr lang="en-US" sz="2800" b="1" i="0" u="none" strike="noStrike" cap="none" baseline="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Transpiration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Evaporation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/>
              <a:buChar char="•"/>
            </a:pPr>
            <a:r>
              <a:rPr lang="en-US" sz="2800" b="1" i="0" u="none" strike="noStrike" cap="none" baseline="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Runoff</a:t>
            </a:r>
            <a:r>
              <a:rPr lang="en-US" sz="2800" b="1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457200" algn="l" rtl="0">
              <a:spcBef>
                <a:spcPts val="0"/>
              </a:spcBef>
              <a:buSzPct val="25000"/>
              <a:buFont typeface="Arial"/>
              <a:buChar char="•"/>
            </a:pPr>
            <a:endParaRPr lang="en-US" sz="2800" b="1" i="0" u="none" strike="noStrike" cap="none" baseline="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Nitrogen Cycle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8475" y="858975"/>
            <a:ext cx="9233699" cy="508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80"/>
              </a:spcBef>
              <a:buClr>
                <a:schemeClr val="lt1"/>
              </a:buClr>
              <a:buSzPct val="75925"/>
              <a:buFont typeface="Arial"/>
              <a:buChar char="●"/>
            </a:pPr>
            <a:r>
              <a:rPr lang="en-US" sz="26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Nitrogen is component of amino acids - build proteins.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endParaRPr sz="12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80"/>
              </a:spcBef>
              <a:buClr>
                <a:schemeClr val="lt1"/>
              </a:buClr>
              <a:buSzPct val="75925"/>
              <a:buFont typeface="Arial"/>
              <a:buChar char="●"/>
            </a:pPr>
            <a:r>
              <a:rPr lang="en-US" sz="26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 in: atmosphere (N</a:t>
            </a:r>
            <a:r>
              <a:rPr lang="en-US" sz="2650" b="0" i="0" u="none" strike="noStrike" cap="none" baseline="-2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6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), living organisms (proteins &amp; nucleic acids), soil/sediment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endParaRPr sz="10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80"/>
              </a:spcBef>
              <a:buClr>
                <a:schemeClr val="lt1"/>
              </a:buClr>
              <a:buSzPct val="75925"/>
              <a:buFont typeface="Arial"/>
              <a:buChar char="●"/>
            </a:pPr>
            <a:r>
              <a:rPr lang="en-US" sz="2650" b="1" i="0" u="sng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Steps:</a:t>
            </a: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65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1. </a:t>
            </a:r>
            <a:r>
              <a:rPr lang="en-US" sz="2000" b="1" i="0" u="sng" strike="noStrike" cap="none" baseline="0" dirty="0">
                <a:solidFill>
                  <a:schemeClr val="lt1"/>
                </a:solidFill>
                <a:sym typeface="Calibri"/>
              </a:rPr>
              <a:t>Nitrogen fixation</a:t>
            </a:r>
            <a:r>
              <a:rPr lang="en-US" sz="2000" b="1" i="0" u="none" strike="noStrike" cap="none" baseline="0" dirty="0">
                <a:solidFill>
                  <a:schemeClr val="lt1"/>
                </a:solidFill>
                <a:sym typeface="Calibri"/>
              </a:rPr>
              <a:t>: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Bacteria in the roots of plants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(called   </a:t>
            </a: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dirty="0"/>
              <a:t>         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legumes) change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Nitrogen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from the atmosphere (N</a:t>
            </a:r>
            <a:r>
              <a:rPr lang="en-US" sz="2000" b="0" i="0" u="none" strike="noStrike" cap="none" baseline="-25000" dirty="0">
                <a:solidFill>
                  <a:schemeClr val="lt1"/>
                </a:solidFill>
                <a:sym typeface="Calibri"/>
              </a:rPr>
              <a:t>2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) to different </a:t>
            </a:r>
            <a:r>
              <a:rPr lang="en-US" sz="2000" dirty="0" smtClean="0"/>
              <a:t>Nitrogen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  </a:t>
            </a:r>
            <a:endParaRPr lang="en-US" sz="2000" b="0" i="0" u="none" strike="noStrike" cap="none" baseline="0" dirty="0">
              <a:solidFill>
                <a:schemeClr val="lt1"/>
              </a:solidFill>
              <a:sym typeface="Calibri"/>
            </a:endParaRP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dirty="0"/>
              <a:t>         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compounds (NO</a:t>
            </a:r>
            <a:r>
              <a:rPr lang="en-US" sz="2000" b="0" i="0" u="none" strike="noStrike" cap="none" baseline="-25000" dirty="0">
                <a:solidFill>
                  <a:schemeClr val="lt1"/>
                </a:solidFill>
                <a:sym typeface="Calibri"/>
              </a:rPr>
              <a:t>3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)</a:t>
            </a: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	2.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Plants absorb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the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Nitrogen</a:t>
            </a:r>
            <a:endParaRPr lang="en-US" sz="2000" b="0" i="0" u="none" strike="noStrike" cap="none" baseline="0" dirty="0">
              <a:solidFill>
                <a:schemeClr val="lt1"/>
              </a:solidFill>
              <a:sym typeface="Calibri"/>
            </a:endParaRP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	3.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Animals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eat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the plants - take in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Nitrogen</a:t>
            </a:r>
            <a:endParaRPr lang="en-US" sz="2000" b="0" i="0" u="none" strike="noStrike" cap="none" baseline="0" dirty="0">
              <a:solidFill>
                <a:schemeClr val="lt1"/>
              </a:solidFill>
              <a:sym typeface="Calibri"/>
            </a:endParaRP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	4. </a:t>
            </a:r>
            <a:r>
              <a:rPr lang="en-US" sz="2000" b="1" i="0" u="sng" strike="noStrike" cap="none" baseline="0" dirty="0">
                <a:solidFill>
                  <a:schemeClr val="lt1"/>
                </a:solidFill>
                <a:sym typeface="Calibri"/>
              </a:rPr>
              <a:t>Decay/Decomposition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– Organisms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die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or leave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behind  </a:t>
            </a:r>
            <a:endParaRPr lang="en-US" sz="2000" b="0" i="0" u="none" strike="noStrike" cap="none" baseline="0" dirty="0">
              <a:solidFill>
                <a:schemeClr val="lt1"/>
              </a:solidFill>
              <a:sym typeface="Calibri"/>
            </a:endParaRP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i="1" dirty="0"/>
              <a:t>         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wastes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(bacteria digest the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Nitrogen)</a:t>
            </a:r>
            <a:endParaRPr lang="en-US" sz="2000" b="0" i="0" u="none" strike="noStrike" cap="none" baseline="0" dirty="0">
              <a:solidFill>
                <a:schemeClr val="lt1"/>
              </a:solidFill>
              <a:sym typeface="Calibri"/>
            </a:endParaRPr>
          </a:p>
          <a:p>
            <a:pPr marL="0" marR="0" lvl="0" indent="0" algn="l" rtl="0">
              <a:spcBef>
                <a:spcPts val="68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	5. </a:t>
            </a:r>
            <a:r>
              <a:rPr lang="en-US" sz="2000" b="1" i="0" u="sng" strike="noStrike" cap="none" baseline="0" dirty="0" err="1">
                <a:solidFill>
                  <a:schemeClr val="lt1"/>
                </a:solidFill>
                <a:sym typeface="Calibri"/>
              </a:rPr>
              <a:t>Denitrification</a:t>
            </a:r>
            <a:r>
              <a:rPr lang="en-US" sz="2000" b="0" i="0" u="sng" strike="noStrike" cap="none" baseline="0" dirty="0">
                <a:solidFill>
                  <a:schemeClr val="lt1"/>
                </a:solidFill>
                <a:sym typeface="Calibri"/>
              </a:rPr>
              <a:t>: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Bacteria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change the NO</a:t>
            </a:r>
            <a:r>
              <a:rPr lang="en-US" sz="2000" b="0" i="0" u="none" strike="noStrike" cap="none" baseline="-25000" dirty="0">
                <a:solidFill>
                  <a:schemeClr val="lt1"/>
                </a:solidFill>
                <a:sym typeface="Calibri"/>
              </a:rPr>
              <a:t>3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back to N</a:t>
            </a:r>
            <a:r>
              <a:rPr lang="en-US" sz="2000" b="0" i="0" u="none" strike="noStrike" cap="none" baseline="-25000" dirty="0">
                <a:solidFill>
                  <a:schemeClr val="lt1"/>
                </a:solidFill>
                <a:sym typeface="Calibri"/>
              </a:rPr>
              <a:t>2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sym typeface="Calibri"/>
              </a:rPr>
              <a:t>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sym typeface="Calibri"/>
              </a:rPr>
              <a:t>and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sym typeface="Calibri"/>
              </a:rPr>
              <a:t>release it to the atmosphere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lt1"/>
              </a:buClr>
              <a:buFont typeface="Calibri"/>
              <a:buNone/>
            </a:pPr>
            <a:endParaRPr sz="36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Nitrogen Cycle</a:t>
            </a:r>
            <a:br>
              <a:rPr lang="en-US" sz="3950" b="1" i="0" u="sng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0" b="1" i="0" u="sng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363" y="990600"/>
            <a:ext cx="7045037" cy="475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346363" y="5779211"/>
            <a:ext cx="8381999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Organisms play a role in recycling nitrogen through natural, chemical processes</a:t>
            </a:r>
            <a:r>
              <a:rPr lang="en-US" sz="2400" b="1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… </a:t>
            </a:r>
            <a:r>
              <a:rPr lang="en-US" sz="2400" b="1" i="0" u="sng" strike="noStrike" cap="none" baseline="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Nitrogen fixation</a:t>
            </a:r>
            <a:r>
              <a:rPr lang="en-US" sz="2400" b="1" i="0" u="sng" strike="noStrike" cap="none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1" i="0" u="sng" strike="noStrike" cap="none" dirty="0" err="1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denitrification</a:t>
            </a:r>
            <a:r>
              <a:rPr lang="en-US" sz="2400" b="1" i="0" u="sng" strike="noStrike" cap="none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400" b="1" i="0" u="sng" strike="noStrike" cap="none" baseline="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Custom Theme</vt:lpstr>
      <vt:lpstr>Biogeochemical Cycles</vt:lpstr>
      <vt:lpstr>Biogeochemical Cycles in Nature </vt:lpstr>
      <vt:lpstr>Carbon Cycle </vt:lpstr>
      <vt:lpstr>Carbon Cycle </vt:lpstr>
      <vt:lpstr>Water (Hydrologic) Cycle </vt:lpstr>
      <vt:lpstr>Water (Hydrologic) Cycle </vt:lpstr>
      <vt:lpstr>Nitrogen Cycle </vt:lpstr>
      <vt:lpstr>Nitrogen Cycle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Biogeochemical Cycles</dc:title>
  <dc:creator>kristen phillips</dc:creator>
  <cp:lastModifiedBy>kristen phillips</cp:lastModifiedBy>
  <cp:revision>2</cp:revision>
  <dcterms:modified xsi:type="dcterms:W3CDTF">2015-02-26T14:10:06Z</dcterms:modified>
</cp:coreProperties>
</file>